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3" r:id="rId3"/>
    <p:sldId id="274" r:id="rId4"/>
    <p:sldId id="283" r:id="rId5"/>
    <p:sldId id="284" r:id="rId6"/>
    <p:sldId id="279" r:id="rId7"/>
    <p:sldId id="278" r:id="rId8"/>
    <p:sldId id="281" r:id="rId9"/>
    <p:sldId id="285" r:id="rId10"/>
    <p:sldId id="286" r:id="rId11"/>
    <p:sldId id="287" r:id="rId12"/>
    <p:sldId id="276" r:id="rId13"/>
    <p:sldId id="290" r:id="rId14"/>
    <p:sldId id="289" r:id="rId15"/>
    <p:sldId id="288" r:id="rId16"/>
    <p:sldId id="272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8" autoAdjust="0"/>
    <p:restoredTop sz="72647" autoAdjust="0"/>
  </p:normalViewPr>
  <p:slideViewPr>
    <p:cSldViewPr snapToGrid="0">
      <p:cViewPr>
        <p:scale>
          <a:sx n="61" d="100"/>
          <a:sy n="61" d="100"/>
        </p:scale>
        <p:origin x="-1836" y="270"/>
      </p:cViewPr>
      <p:guideLst>
        <p:guide orient="horz" pos="1411"/>
        <p:guide pos="5394"/>
        <p:guide pos="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notesViewPr>
    <p:cSldViewPr snapToGrid="0">
      <p:cViewPr varScale="1">
        <p:scale>
          <a:sx n="52" d="100"/>
          <a:sy n="52" d="100"/>
        </p:scale>
        <p:origin x="-74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nseca\AppData\Local\Microsoft\Windows\Temporary%20Internet%20Files\Content.Outlook\YGG4MVH1\Graphs%20-%20end%20of%20proper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nseca\AppData\Local\Microsoft\Windows\Temporary%20Internet%20Files\Content.Outlook\YGG4MVH1\Graphs%20-%20end%20of%20proper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nseca\AppData\Local\Microsoft\Windows\Temporary%20Internet%20Files\Content.Outlook\YGG4MVH1\Graphs%20-%20end%20of%20proper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02405949256342E-2"/>
          <c:y val="0.10232648002333042"/>
          <c:w val="0.70903871391076112"/>
          <c:h val="0.8326195683872849"/>
        </c:manualLayout>
      </c:layout>
      <c:lineChart>
        <c:grouping val="standard"/>
        <c:varyColors val="0"/>
        <c:ser>
          <c:idx val="1"/>
          <c:order val="0"/>
          <c:tx>
            <c:strRef>
              <c:f>'[Graphs - end of property.xlsx]Sheet1'!$B$49</c:f>
              <c:strCache>
                <c:ptCount val="1"/>
                <c:pt idx="0">
                  <c:v>Expenditure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'[Graphs - end of property.xlsx]Sheet1'!$B$50:$B$70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  <c:pt idx="4">
                  <c:v>8</c:v>
                </c:pt>
                <c:pt idx="5">
                  <c:v>9</c:v>
                </c:pt>
                <c:pt idx="6">
                  <c:v>11</c:v>
                </c:pt>
                <c:pt idx="7">
                  <c:v>10</c:v>
                </c:pt>
                <c:pt idx="8">
                  <c:v>9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9</c:v>
                </c:pt>
                <c:pt idx="14">
                  <c:v>10</c:v>
                </c:pt>
                <c:pt idx="15">
                  <c:v>8</c:v>
                </c:pt>
                <c:pt idx="16">
                  <c:v>9</c:v>
                </c:pt>
                <c:pt idx="17">
                  <c:v>11</c:v>
                </c:pt>
                <c:pt idx="18">
                  <c:v>10</c:v>
                </c:pt>
                <c:pt idx="19">
                  <c:v>9</c:v>
                </c:pt>
                <c:pt idx="20">
                  <c:v>8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259520"/>
        <c:axId val="97059584"/>
      </c:lineChart>
      <c:catAx>
        <c:axId val="81259520"/>
        <c:scaling>
          <c:orientation val="minMax"/>
        </c:scaling>
        <c:delete val="0"/>
        <c:axPos val="b"/>
        <c:majorTickMark val="none"/>
        <c:minorTickMark val="none"/>
        <c:tickLblPos val="none"/>
        <c:crossAx val="97059584"/>
        <c:crosses val="autoZero"/>
        <c:auto val="1"/>
        <c:lblAlgn val="ctr"/>
        <c:lblOffset val="100"/>
        <c:noMultiLvlLbl val="0"/>
      </c:catAx>
      <c:valAx>
        <c:axId val="9705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81259520"/>
        <c:crosses val="autoZero"/>
        <c:crossBetween val="between"/>
      </c:valAx>
      <c:spPr>
        <a:ln w="38100"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02405949256342E-2"/>
          <c:y val="0.10232648002333042"/>
          <c:w val="0.70903871391076112"/>
          <c:h val="0.8326195683872849"/>
        </c:manualLayout>
      </c:layout>
      <c:lineChart>
        <c:grouping val="standard"/>
        <c:varyColors val="0"/>
        <c:ser>
          <c:idx val="1"/>
          <c:order val="0"/>
          <c:tx>
            <c:strRef>
              <c:f>'[Graphs - end of property.xlsx]Sheet1'!$B$49</c:f>
              <c:strCache>
                <c:ptCount val="1"/>
                <c:pt idx="0">
                  <c:v>Expenditure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'[Graphs - end of property.xlsx]Sheet1'!$B$50:$B$70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8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7</c:v>
                </c:pt>
                <c:pt idx="13">
                  <c:v>15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10</c:v>
                </c:pt>
                <c:pt idx="20">
                  <c:v>8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44800"/>
        <c:axId val="96447104"/>
      </c:lineChart>
      <c:catAx>
        <c:axId val="96444800"/>
        <c:scaling>
          <c:orientation val="minMax"/>
        </c:scaling>
        <c:delete val="0"/>
        <c:axPos val="b"/>
        <c:majorTickMark val="none"/>
        <c:minorTickMark val="none"/>
        <c:tickLblPos val="none"/>
        <c:crossAx val="96447104"/>
        <c:crosses val="autoZero"/>
        <c:auto val="1"/>
        <c:lblAlgn val="ctr"/>
        <c:lblOffset val="100"/>
        <c:noMultiLvlLbl val="0"/>
      </c:catAx>
      <c:valAx>
        <c:axId val="9644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96444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02405949256342E-2"/>
          <c:y val="0.10232648002333042"/>
          <c:w val="0.70903871391076112"/>
          <c:h val="0.8326195683872849"/>
        </c:manualLayout>
      </c:layout>
      <c:lineChart>
        <c:grouping val="standard"/>
        <c:varyColors val="0"/>
        <c:ser>
          <c:idx val="1"/>
          <c:order val="0"/>
          <c:tx>
            <c:strRef>
              <c:f>'[Graphs - end of property.xlsx]Sheet1'!$B$49</c:f>
              <c:strCache>
                <c:ptCount val="1"/>
                <c:pt idx="0">
                  <c:v>Expenditure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'[Graphs - end of property.xlsx]Sheet1'!$B$50:$B$70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2</c:v>
                </c:pt>
                <c:pt idx="4">
                  <c:v>5</c:v>
                </c:pt>
                <c:pt idx="5">
                  <c:v>10</c:v>
                </c:pt>
                <c:pt idx="6">
                  <c:v>5</c:v>
                </c:pt>
                <c:pt idx="7">
                  <c:v>5</c:v>
                </c:pt>
                <c:pt idx="8">
                  <c:v>10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10</c:v>
                </c:pt>
                <c:pt idx="13">
                  <c:v>4</c:v>
                </c:pt>
                <c:pt idx="14">
                  <c:v>5</c:v>
                </c:pt>
                <c:pt idx="15">
                  <c:v>10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10</c:v>
                </c:pt>
                <c:pt idx="20">
                  <c:v>8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96224"/>
        <c:axId val="109951616"/>
      </c:lineChart>
      <c:catAx>
        <c:axId val="108596224"/>
        <c:scaling>
          <c:orientation val="minMax"/>
        </c:scaling>
        <c:delete val="0"/>
        <c:axPos val="b"/>
        <c:majorTickMark val="none"/>
        <c:minorTickMark val="none"/>
        <c:tickLblPos val="none"/>
        <c:crossAx val="109951616"/>
        <c:crosses val="autoZero"/>
        <c:auto val="1"/>
        <c:lblAlgn val="ctr"/>
        <c:lblOffset val="100"/>
        <c:noMultiLvlLbl val="0"/>
      </c:catAx>
      <c:valAx>
        <c:axId val="10995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08596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BCDA-6C99-204A-BA01-663DD5657089}" type="datetimeFigureOut">
              <a:rPr lang="en-US" smtClean="0"/>
              <a:t>2016-05-25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5AFE-CCCD-1948-9E20-8CC173DD54A4}" type="datetimeFigureOut">
              <a:rPr lang="en-US" smtClean="0"/>
              <a:t>2016-05-25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Good</a:t>
            </a:r>
            <a:r>
              <a:rPr lang="en-US" b="0" baseline="0" dirty="0" smtClean="0"/>
              <a:t> afternoon everyone,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After the great presentation of Eng. Rau I will now present a couple of ideas on how this concept can be applied to the water sector.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Lets first think what does the “end of ownership” means for infrastructure?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7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Pump is sold or donated and </a:t>
            </a:r>
            <a:r>
              <a:rPr lang="en-US" dirty="0" err="1" smtClean="0"/>
              <a:t>FairWater</a:t>
            </a:r>
            <a:r>
              <a:rPr lang="en-US" baseline="0" dirty="0" smtClean="0"/>
              <a:t> who guarantees a 10-15 year functionality under normal circumstances. Each pump is maintained by an area mechanic who also installs the pumps.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10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</a:t>
            </a:r>
            <a:r>
              <a:rPr lang="en-US" baseline="0" dirty="0" smtClean="0"/>
              <a:t> to sanitation, </a:t>
            </a:r>
          </a:p>
          <a:p>
            <a:r>
              <a:rPr lang="en-US" baseline="0" dirty="0" err="1" smtClean="0"/>
              <a:t>Sanivation</a:t>
            </a:r>
            <a:r>
              <a:rPr lang="en-US" baseline="0" dirty="0" smtClean="0"/>
              <a:t> leases out toilets and collects waste twice a week – households pay the emptying service</a:t>
            </a:r>
          </a:p>
          <a:p>
            <a:r>
              <a:rPr lang="en-US" baseline="0" dirty="0" smtClean="0"/>
              <a:t>Small amounts and not upfront large payment</a:t>
            </a:r>
          </a:p>
          <a:p>
            <a:r>
              <a:rPr lang="en-US" baseline="0" dirty="0" smtClean="0"/>
              <a:t>Safi </a:t>
            </a:r>
            <a:r>
              <a:rPr lang="en-US" baseline="0" dirty="0" err="1" smtClean="0"/>
              <a:t>sana</a:t>
            </a:r>
            <a:r>
              <a:rPr lang="en-US" baseline="0" dirty="0" smtClean="0"/>
              <a:t>: communal service with public toilets – </a:t>
            </a:r>
            <a:r>
              <a:rPr lang="en-US" baseline="0" dirty="0" err="1" smtClean="0"/>
              <a:t>fertiliser</a:t>
            </a:r>
            <a:r>
              <a:rPr lang="en-US" baseline="0" dirty="0" smtClean="0"/>
              <a:t> is sold to local vegetable farmer and electricity sold to national electricity company</a:t>
            </a:r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7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maintenance of a handpump</a:t>
            </a:r>
            <a:r>
              <a:rPr lang="en-US" baseline="0" dirty="0" smtClean="0"/>
              <a:t> – unexpected and bulky</a:t>
            </a:r>
          </a:p>
          <a:p>
            <a:r>
              <a:rPr lang="en-US" baseline="0" dirty="0" smtClean="0"/>
              <a:t>Small piped scheme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7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or alternative for slow developing countries while piped and public services develop or a viable desirable business model (also from consumer perspective)?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 costumers still want</a:t>
            </a:r>
            <a:r>
              <a:rPr lang="en-US" baseline="0" dirty="0" smtClean="0"/>
              <a:t> hand pumps and latrines in 10-15 years?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has an 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fietsabonnement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pay a yearly fee of 10€ and then you can rent bicycles per hour from most train stations in The Netherlands.</a:t>
            </a:r>
          </a:p>
          <a:p>
            <a:r>
              <a:rPr lang="en-US" baseline="0" dirty="0" smtClean="0"/>
              <a:t>You do not own the infrastructure: someone bought the bicycle and maintains it for you. You pay per use and you pay a nominal fee of 8 euro cents per month.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4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went to find out if there</a:t>
            </a:r>
            <a:r>
              <a:rPr lang="en-US" baseline="0" dirty="0" smtClean="0"/>
              <a:t> is something like the OV-abonnement in the water and sanitation sector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4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found many examples and we have </a:t>
            </a:r>
            <a:r>
              <a:rPr lang="en-US" dirty="0" err="1" smtClean="0"/>
              <a:t>organised</a:t>
            </a:r>
            <a:r>
              <a:rPr lang="en-US" dirty="0" smtClean="0"/>
              <a:t> them like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the</a:t>
            </a:r>
            <a:r>
              <a:rPr lang="en-US" baseline="0" dirty="0" smtClean="0"/>
              <a:t> water examples, here is </a:t>
            </a:r>
            <a:r>
              <a:rPr lang="en-US" baseline="0" dirty="0" err="1" smtClean="0"/>
              <a:t>Grundfos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Livelink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Grunfos</a:t>
            </a:r>
            <a:r>
              <a:rPr lang="en-US" dirty="0" smtClean="0"/>
              <a:t> </a:t>
            </a:r>
            <a:r>
              <a:rPr lang="en-US" dirty="0" err="1" smtClean="0"/>
              <a:t>Livelink</a:t>
            </a:r>
            <a:r>
              <a:rPr lang="en-US" dirty="0" smtClean="0"/>
              <a:t>: invests in borehole,</a:t>
            </a:r>
            <a:r>
              <a:rPr lang="en-US" baseline="0" dirty="0" smtClean="0"/>
              <a:t> tank and kiosk and remains the owner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Service is managed by an affiliate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Consumers purchase the water with pre paid tokens that are charged with credit via a mobile phone payment system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Wireless monitoring of pump performance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Kenya, Uganda, Malawi and Haiti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16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</a:t>
            </a:r>
            <a:r>
              <a:rPr lang="en-US" baseline="0" dirty="0" smtClean="0"/>
              <a:t> to higher levels of complexity we have </a:t>
            </a:r>
            <a:r>
              <a:rPr lang="en-US" baseline="0" dirty="0" err="1" smtClean="0"/>
              <a:t>Vergnet</a:t>
            </a:r>
            <a:r>
              <a:rPr lang="en-US" baseline="0" dirty="0" smtClean="0"/>
              <a:t> Hydro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rural and populations below 15 thousand</a:t>
            </a:r>
          </a:p>
          <a:p>
            <a:r>
              <a:rPr lang="en-US" baseline="0" dirty="0" smtClean="0"/>
              <a:t>Remains the owner, has own pumps and provides services via local retailers</a:t>
            </a:r>
          </a:p>
          <a:p>
            <a:r>
              <a:rPr lang="en-US" baseline="0" dirty="0" smtClean="0"/>
              <a:t>Maintenance done by aggregating service areas</a:t>
            </a:r>
          </a:p>
          <a:p>
            <a:r>
              <a:rPr lang="en-US" baseline="0" dirty="0" smtClean="0"/>
              <a:t>Provides 3 years warranties for HP which can be replaced in return for the old part</a:t>
            </a:r>
          </a:p>
          <a:p>
            <a:r>
              <a:rPr lang="en-US" baseline="0" dirty="0" smtClean="0"/>
              <a:t>Being done in West Africa, Niger, Benin, Burkina Faso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examples where the infrastructure is sold</a:t>
            </a:r>
            <a:r>
              <a:rPr lang="en-US" baseline="0" dirty="0" smtClean="0"/>
              <a:t> – includes the Blue Zone – Blue Pump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7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4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22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7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11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8" y="1976438"/>
            <a:ext cx="3492167" cy="2893246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 smtClean="0"/>
              <a:t>Click to add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80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7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007E97"/>
              </a:solidFill>
              <a:ln w="3175" cmpd="sng">
                <a:solidFill>
                  <a:srgbClr val="007E9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4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9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9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90" y="0"/>
            <a:ext cx="3465513" cy="923926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9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7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4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22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7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6" y="1892439"/>
            <a:ext cx="256450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Visiting address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info@ircwash.org 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www.ircwash.org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endParaRPr lang="en-GB" sz="1000" b="0" i="0" dirty="0" smtClean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80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9" y="3741015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9" y="3596404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9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9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 bwMode="auto">
          <a:xfrm>
            <a:off x="-16931" y="6375400"/>
            <a:ext cx="9169401" cy="482600"/>
          </a:xfrm>
          <a:custGeom>
            <a:avLst/>
            <a:gdLst>
              <a:gd name="connsiteX0" fmla="*/ 0 w 9144000"/>
              <a:gd name="connsiteY0" fmla="*/ 0 h 609600"/>
              <a:gd name="connsiteX1" fmla="*/ 9144000 w 9144000"/>
              <a:gd name="connsiteY1" fmla="*/ 0 h 609600"/>
              <a:gd name="connsiteX2" fmla="*/ 9144000 w 9144000"/>
              <a:gd name="connsiteY2" fmla="*/ 609600 h 609600"/>
              <a:gd name="connsiteX3" fmla="*/ 0 w 9144000"/>
              <a:gd name="connsiteY3" fmla="*/ 609600 h 609600"/>
              <a:gd name="connsiteX4" fmla="*/ 0 w 9144000"/>
              <a:gd name="connsiteY4" fmla="*/ 0 h 609600"/>
              <a:gd name="connsiteX0" fmla="*/ 0 w 9144000"/>
              <a:gd name="connsiteY0" fmla="*/ 8467 h 618067"/>
              <a:gd name="connsiteX1" fmla="*/ 2243667 w 9144000"/>
              <a:gd name="connsiteY1" fmla="*/ 0 h 618067"/>
              <a:gd name="connsiteX2" fmla="*/ 9144000 w 9144000"/>
              <a:gd name="connsiteY2" fmla="*/ 8467 h 618067"/>
              <a:gd name="connsiteX3" fmla="*/ 9144000 w 9144000"/>
              <a:gd name="connsiteY3" fmla="*/ 618067 h 618067"/>
              <a:gd name="connsiteX4" fmla="*/ 0 w 9144000"/>
              <a:gd name="connsiteY4" fmla="*/ 618067 h 618067"/>
              <a:gd name="connsiteX5" fmla="*/ 0 w 9144000"/>
              <a:gd name="connsiteY5" fmla="*/ 8467 h 618067"/>
              <a:gd name="connsiteX0" fmla="*/ 0 w 9144000"/>
              <a:gd name="connsiteY0" fmla="*/ 0 h 609600"/>
              <a:gd name="connsiteX1" fmla="*/ 2370667 w 9144000"/>
              <a:gd name="connsiteY1" fmla="*/ 389467 h 609600"/>
              <a:gd name="connsiteX2" fmla="*/ 9144000 w 9144000"/>
              <a:gd name="connsiteY2" fmla="*/ 0 h 609600"/>
              <a:gd name="connsiteX3" fmla="*/ 9144000 w 9144000"/>
              <a:gd name="connsiteY3" fmla="*/ 609600 h 609600"/>
              <a:gd name="connsiteX4" fmla="*/ 0 w 9144000"/>
              <a:gd name="connsiteY4" fmla="*/ 609600 h 609600"/>
              <a:gd name="connsiteX5" fmla="*/ 0 w 9144000"/>
              <a:gd name="connsiteY5" fmla="*/ 0 h 609600"/>
              <a:gd name="connsiteX0" fmla="*/ 0 w 9144000"/>
              <a:gd name="connsiteY0" fmla="*/ 0 h 609600"/>
              <a:gd name="connsiteX1" fmla="*/ 2370667 w 9144000"/>
              <a:gd name="connsiteY1" fmla="*/ 389467 h 609600"/>
              <a:gd name="connsiteX2" fmla="*/ 7509933 w 9144000"/>
              <a:gd name="connsiteY2" fmla="*/ 76200 h 609600"/>
              <a:gd name="connsiteX3" fmla="*/ 9144000 w 9144000"/>
              <a:gd name="connsiteY3" fmla="*/ 0 h 609600"/>
              <a:gd name="connsiteX4" fmla="*/ 9144000 w 9144000"/>
              <a:gd name="connsiteY4" fmla="*/ 609600 h 609600"/>
              <a:gd name="connsiteX5" fmla="*/ 0 w 9144000"/>
              <a:gd name="connsiteY5" fmla="*/ 609600 h 609600"/>
              <a:gd name="connsiteX6" fmla="*/ 0 w 9144000"/>
              <a:gd name="connsiteY6" fmla="*/ 0 h 609600"/>
              <a:gd name="connsiteX0" fmla="*/ 0 w 9144000"/>
              <a:gd name="connsiteY0" fmla="*/ 0 h 609600"/>
              <a:gd name="connsiteX1" fmla="*/ 2370667 w 9144000"/>
              <a:gd name="connsiteY1" fmla="*/ 389467 h 609600"/>
              <a:gd name="connsiteX2" fmla="*/ 6705599 w 9144000"/>
              <a:gd name="connsiteY2" fmla="*/ 118534 h 609600"/>
              <a:gd name="connsiteX3" fmla="*/ 9144000 w 9144000"/>
              <a:gd name="connsiteY3" fmla="*/ 0 h 609600"/>
              <a:gd name="connsiteX4" fmla="*/ 9144000 w 9144000"/>
              <a:gd name="connsiteY4" fmla="*/ 609600 h 609600"/>
              <a:gd name="connsiteX5" fmla="*/ 0 w 9144000"/>
              <a:gd name="connsiteY5" fmla="*/ 609600 h 609600"/>
              <a:gd name="connsiteX6" fmla="*/ 0 w 9144000"/>
              <a:gd name="connsiteY6" fmla="*/ 0 h 609600"/>
              <a:gd name="connsiteX0" fmla="*/ 0 w 9144000"/>
              <a:gd name="connsiteY0" fmla="*/ 0 h 609600"/>
              <a:gd name="connsiteX1" fmla="*/ 2370667 w 9144000"/>
              <a:gd name="connsiteY1" fmla="*/ 389467 h 609600"/>
              <a:gd name="connsiteX2" fmla="*/ 6637866 w 9144000"/>
              <a:gd name="connsiteY2" fmla="*/ 355601 h 609600"/>
              <a:gd name="connsiteX3" fmla="*/ 9144000 w 9144000"/>
              <a:gd name="connsiteY3" fmla="*/ 0 h 609600"/>
              <a:gd name="connsiteX4" fmla="*/ 9144000 w 9144000"/>
              <a:gd name="connsiteY4" fmla="*/ 609600 h 609600"/>
              <a:gd name="connsiteX5" fmla="*/ 0 w 9144000"/>
              <a:gd name="connsiteY5" fmla="*/ 609600 h 609600"/>
              <a:gd name="connsiteX6" fmla="*/ 0 w 9144000"/>
              <a:gd name="connsiteY6" fmla="*/ 0 h 609600"/>
              <a:gd name="connsiteX0" fmla="*/ 0 w 9144000"/>
              <a:gd name="connsiteY0" fmla="*/ 0 h 609600"/>
              <a:gd name="connsiteX1" fmla="*/ 2370667 w 9144000"/>
              <a:gd name="connsiteY1" fmla="*/ 389467 h 609600"/>
              <a:gd name="connsiteX2" fmla="*/ 6324600 w 9144000"/>
              <a:gd name="connsiteY2" fmla="*/ 177801 h 609600"/>
              <a:gd name="connsiteX3" fmla="*/ 9144000 w 9144000"/>
              <a:gd name="connsiteY3" fmla="*/ 0 h 609600"/>
              <a:gd name="connsiteX4" fmla="*/ 9144000 w 9144000"/>
              <a:gd name="connsiteY4" fmla="*/ 609600 h 609600"/>
              <a:gd name="connsiteX5" fmla="*/ 0 w 9144000"/>
              <a:gd name="connsiteY5" fmla="*/ 609600 h 609600"/>
              <a:gd name="connsiteX6" fmla="*/ 0 w 9144000"/>
              <a:gd name="connsiteY6" fmla="*/ 0 h 609600"/>
              <a:gd name="connsiteX0" fmla="*/ 0 w 9144000"/>
              <a:gd name="connsiteY0" fmla="*/ 0 h 609600"/>
              <a:gd name="connsiteX1" fmla="*/ 2370667 w 9144000"/>
              <a:gd name="connsiteY1" fmla="*/ 389467 h 609600"/>
              <a:gd name="connsiteX2" fmla="*/ 6265333 w 9144000"/>
              <a:gd name="connsiteY2" fmla="*/ 143935 h 609600"/>
              <a:gd name="connsiteX3" fmla="*/ 9144000 w 9144000"/>
              <a:gd name="connsiteY3" fmla="*/ 0 h 609600"/>
              <a:gd name="connsiteX4" fmla="*/ 9144000 w 9144000"/>
              <a:gd name="connsiteY4" fmla="*/ 609600 h 609600"/>
              <a:gd name="connsiteX5" fmla="*/ 0 w 9144000"/>
              <a:gd name="connsiteY5" fmla="*/ 609600 h 609600"/>
              <a:gd name="connsiteX6" fmla="*/ 0 w 9144000"/>
              <a:gd name="connsiteY6" fmla="*/ 0 h 609600"/>
              <a:gd name="connsiteX0" fmla="*/ 0 w 9144000"/>
              <a:gd name="connsiteY0" fmla="*/ 0 h 609600"/>
              <a:gd name="connsiteX1" fmla="*/ 2370667 w 9144000"/>
              <a:gd name="connsiteY1" fmla="*/ 389467 h 609600"/>
              <a:gd name="connsiteX2" fmla="*/ 6265333 w 9144000"/>
              <a:gd name="connsiteY2" fmla="*/ 143935 h 609600"/>
              <a:gd name="connsiteX3" fmla="*/ 9135534 w 9144000"/>
              <a:gd name="connsiteY3" fmla="*/ 448734 h 609600"/>
              <a:gd name="connsiteX4" fmla="*/ 9144000 w 9144000"/>
              <a:gd name="connsiteY4" fmla="*/ 609600 h 609600"/>
              <a:gd name="connsiteX5" fmla="*/ 0 w 9144000"/>
              <a:gd name="connsiteY5" fmla="*/ 609600 h 609600"/>
              <a:gd name="connsiteX6" fmla="*/ 0 w 9144000"/>
              <a:gd name="connsiteY6" fmla="*/ 0 h 609600"/>
              <a:gd name="connsiteX0" fmla="*/ 0 w 9152467"/>
              <a:gd name="connsiteY0" fmla="*/ 0 h 609600"/>
              <a:gd name="connsiteX1" fmla="*/ 2370667 w 9152467"/>
              <a:gd name="connsiteY1" fmla="*/ 3894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370667 w 9152467"/>
              <a:gd name="connsiteY1" fmla="*/ 3894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370667 w 9152467"/>
              <a:gd name="connsiteY1" fmla="*/ 3894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370667 w 9152467"/>
              <a:gd name="connsiteY1" fmla="*/ 3894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370667 w 9152467"/>
              <a:gd name="connsiteY1" fmla="*/ 3894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370667 w 9152467"/>
              <a:gd name="connsiteY1" fmla="*/ 3894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370667 w 9152467"/>
              <a:gd name="connsiteY1" fmla="*/ 3894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929467 w 9152467"/>
              <a:gd name="connsiteY1" fmla="*/ 5164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700867 w 9152467"/>
              <a:gd name="connsiteY1" fmla="*/ 584201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556933 w 9152467"/>
              <a:gd name="connsiteY1" fmla="*/ 4656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0 w 9152467"/>
              <a:gd name="connsiteY0" fmla="*/ 0 h 609600"/>
              <a:gd name="connsiteX1" fmla="*/ 2556933 w 9152467"/>
              <a:gd name="connsiteY1" fmla="*/ 465667 h 609600"/>
              <a:gd name="connsiteX2" fmla="*/ 6265333 w 9152467"/>
              <a:gd name="connsiteY2" fmla="*/ 143935 h 609600"/>
              <a:gd name="connsiteX3" fmla="*/ 9152467 w 9152467"/>
              <a:gd name="connsiteY3" fmla="*/ 330200 h 609600"/>
              <a:gd name="connsiteX4" fmla="*/ 9144000 w 9152467"/>
              <a:gd name="connsiteY4" fmla="*/ 609600 h 609600"/>
              <a:gd name="connsiteX5" fmla="*/ 0 w 9152467"/>
              <a:gd name="connsiteY5" fmla="*/ 609600 h 609600"/>
              <a:gd name="connsiteX6" fmla="*/ 0 w 9152467"/>
              <a:gd name="connsiteY6" fmla="*/ 0 h 609600"/>
              <a:gd name="connsiteX0" fmla="*/ 25400 w 9152467"/>
              <a:gd name="connsiteY0" fmla="*/ 90947 h 471947"/>
              <a:gd name="connsiteX1" fmla="*/ 2556933 w 9152467"/>
              <a:gd name="connsiteY1" fmla="*/ 328014 h 471947"/>
              <a:gd name="connsiteX2" fmla="*/ 6265333 w 9152467"/>
              <a:gd name="connsiteY2" fmla="*/ 6282 h 471947"/>
              <a:gd name="connsiteX3" fmla="*/ 9152467 w 9152467"/>
              <a:gd name="connsiteY3" fmla="*/ 192547 h 471947"/>
              <a:gd name="connsiteX4" fmla="*/ 9144000 w 9152467"/>
              <a:gd name="connsiteY4" fmla="*/ 471947 h 471947"/>
              <a:gd name="connsiteX5" fmla="*/ 0 w 9152467"/>
              <a:gd name="connsiteY5" fmla="*/ 471947 h 471947"/>
              <a:gd name="connsiteX6" fmla="*/ 25400 w 9152467"/>
              <a:gd name="connsiteY6" fmla="*/ 90947 h 471947"/>
              <a:gd name="connsiteX0" fmla="*/ 0 w 9169401"/>
              <a:gd name="connsiteY0" fmla="*/ 0 h 482600"/>
              <a:gd name="connsiteX1" fmla="*/ 2573867 w 9169401"/>
              <a:gd name="connsiteY1" fmla="*/ 338667 h 482600"/>
              <a:gd name="connsiteX2" fmla="*/ 6282267 w 9169401"/>
              <a:gd name="connsiteY2" fmla="*/ 16935 h 482600"/>
              <a:gd name="connsiteX3" fmla="*/ 9169401 w 9169401"/>
              <a:gd name="connsiteY3" fmla="*/ 203200 h 482600"/>
              <a:gd name="connsiteX4" fmla="*/ 9160934 w 9169401"/>
              <a:gd name="connsiteY4" fmla="*/ 482600 h 482600"/>
              <a:gd name="connsiteX5" fmla="*/ 16934 w 9169401"/>
              <a:gd name="connsiteY5" fmla="*/ 482600 h 482600"/>
              <a:gd name="connsiteX6" fmla="*/ 0 w 9169401"/>
              <a:gd name="connsiteY6" fmla="*/ 0 h 482600"/>
              <a:gd name="connsiteX0" fmla="*/ 0 w 9169401"/>
              <a:gd name="connsiteY0" fmla="*/ 0 h 482600"/>
              <a:gd name="connsiteX1" fmla="*/ 2573867 w 9169401"/>
              <a:gd name="connsiteY1" fmla="*/ 338667 h 482600"/>
              <a:gd name="connsiteX2" fmla="*/ 6282267 w 9169401"/>
              <a:gd name="connsiteY2" fmla="*/ 16935 h 482600"/>
              <a:gd name="connsiteX3" fmla="*/ 9169401 w 9169401"/>
              <a:gd name="connsiteY3" fmla="*/ 203200 h 482600"/>
              <a:gd name="connsiteX4" fmla="*/ 9160934 w 9169401"/>
              <a:gd name="connsiteY4" fmla="*/ 482600 h 482600"/>
              <a:gd name="connsiteX5" fmla="*/ 16934 w 9169401"/>
              <a:gd name="connsiteY5" fmla="*/ 482600 h 482600"/>
              <a:gd name="connsiteX6" fmla="*/ 0 w 9169401"/>
              <a:gd name="connsiteY6" fmla="*/ 0 h 482600"/>
              <a:gd name="connsiteX0" fmla="*/ 0 w 9169401"/>
              <a:gd name="connsiteY0" fmla="*/ 0 h 482600"/>
              <a:gd name="connsiteX1" fmla="*/ 2573867 w 9169401"/>
              <a:gd name="connsiteY1" fmla="*/ 338667 h 482600"/>
              <a:gd name="connsiteX2" fmla="*/ 6282267 w 9169401"/>
              <a:gd name="connsiteY2" fmla="*/ 16935 h 482600"/>
              <a:gd name="connsiteX3" fmla="*/ 9169401 w 9169401"/>
              <a:gd name="connsiteY3" fmla="*/ 203200 h 482600"/>
              <a:gd name="connsiteX4" fmla="*/ 9160934 w 9169401"/>
              <a:gd name="connsiteY4" fmla="*/ 482600 h 482600"/>
              <a:gd name="connsiteX5" fmla="*/ 16934 w 9169401"/>
              <a:gd name="connsiteY5" fmla="*/ 482600 h 482600"/>
              <a:gd name="connsiteX6" fmla="*/ 0 w 9169401"/>
              <a:gd name="connsiteY6" fmla="*/ 0 h 482600"/>
              <a:gd name="connsiteX0" fmla="*/ 0 w 9169401"/>
              <a:gd name="connsiteY0" fmla="*/ 0 h 482600"/>
              <a:gd name="connsiteX1" fmla="*/ 2573867 w 9169401"/>
              <a:gd name="connsiteY1" fmla="*/ 338667 h 482600"/>
              <a:gd name="connsiteX2" fmla="*/ 6282267 w 9169401"/>
              <a:gd name="connsiteY2" fmla="*/ 16935 h 482600"/>
              <a:gd name="connsiteX3" fmla="*/ 9169401 w 9169401"/>
              <a:gd name="connsiteY3" fmla="*/ 203200 h 482600"/>
              <a:gd name="connsiteX4" fmla="*/ 9160934 w 9169401"/>
              <a:gd name="connsiteY4" fmla="*/ 482600 h 482600"/>
              <a:gd name="connsiteX5" fmla="*/ 16934 w 9169401"/>
              <a:gd name="connsiteY5" fmla="*/ 482600 h 482600"/>
              <a:gd name="connsiteX6" fmla="*/ 0 w 9169401"/>
              <a:gd name="connsiteY6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9401" h="482600">
                <a:moveTo>
                  <a:pt x="0" y="0"/>
                </a:moveTo>
                <a:cubicBezTo>
                  <a:pt x="911578" y="231422"/>
                  <a:pt x="1365956" y="327379"/>
                  <a:pt x="2573867" y="338667"/>
                </a:cubicBezTo>
                <a:cubicBezTo>
                  <a:pt x="5133623" y="265289"/>
                  <a:pt x="4459111" y="56445"/>
                  <a:pt x="6282267" y="16935"/>
                </a:cubicBezTo>
                <a:cubicBezTo>
                  <a:pt x="7202312" y="-14111"/>
                  <a:pt x="8207023" y="73378"/>
                  <a:pt x="9169401" y="203200"/>
                </a:cubicBezTo>
                <a:lnTo>
                  <a:pt x="9160934" y="482600"/>
                </a:lnTo>
                <a:lnTo>
                  <a:pt x="16934" y="482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05495"/>
              </a:gs>
              <a:gs pos="0">
                <a:srgbClr val="0087C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34200" cy="99060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44785" y="6519446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BC5444F4-80D1-4415-8D5C-C4AD62DFC135}" type="slidenum"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Samhir\Documents\World Bank\WSP Design\WSP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675050" cy="5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52" y="990600"/>
            <a:ext cx="430748" cy="2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1038948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86B620-2170-8C47-992D-32C13F41C08C}" type="datetime1">
              <a:rPr lang="en-GB" smtClean="0"/>
              <a:pPr/>
              <a:t>25/05/2016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9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9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9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90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90" y="0"/>
            <a:ext cx="3465513" cy="923926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9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7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2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4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9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9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2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4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9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800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25/05/2016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800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3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57" y="6289202"/>
            <a:ext cx="2008188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3248869C-CAB7-6444-AD72-B55A1C6A3BDF}" type="datetime1">
              <a:rPr lang="en-GB" smtClean="0"/>
              <a:pPr/>
              <a:t>25/05/2016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18" y="6289202"/>
            <a:ext cx="401821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6" y="396551"/>
            <a:ext cx="4177839" cy="26161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  <p:sldLayoutId id="214748366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Hague, 25</a:t>
            </a:r>
            <a:r>
              <a:rPr lang="en-US" baseline="30000" dirty="0" smtClean="0"/>
              <a:t>th</a:t>
            </a:r>
            <a:r>
              <a:rPr lang="en-US" dirty="0" smtClean="0"/>
              <a:t> May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2137" y="1976438"/>
            <a:ext cx="4059376" cy="2893246"/>
          </a:xfrm>
        </p:spPr>
        <p:txBody>
          <a:bodyPr/>
          <a:lstStyle/>
          <a:p>
            <a:r>
              <a:rPr lang="en-US" sz="3200" b="1" dirty="0" smtClean="0"/>
              <a:t>Water and sanitation infrastructure</a:t>
            </a:r>
          </a:p>
          <a:p>
            <a:r>
              <a:rPr lang="en-US" sz="2800" b="1" dirty="0" smtClean="0"/>
              <a:t>The end of ownership?</a:t>
            </a:r>
          </a:p>
          <a:p>
            <a:pPr lvl="1"/>
            <a:r>
              <a:rPr lang="en-US" sz="2400" dirty="0" smtClean="0"/>
              <a:t>Catarina Fonseca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" t="16145" r="30253" b="15625"/>
          <a:stretch/>
        </p:blipFill>
        <p:spPr bwMode="auto">
          <a:xfrm>
            <a:off x="155308" y="971550"/>
            <a:ext cx="876009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1072055" y="5596759"/>
            <a:ext cx="7709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2055" y="5707116"/>
            <a:ext cx="770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lower complexity of arrangements                   To higher complexity </a:t>
            </a:r>
            <a:endParaRPr lang="en-GB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72055" y="1072055"/>
            <a:ext cx="0" cy="4524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2005008" y="2875698"/>
            <a:ext cx="548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Infrastructure sold, only O&amp;M           Infrastructure not sold,                          </a:t>
            </a:r>
          </a:p>
          <a:p>
            <a:r>
              <a:rPr lang="en-US" sz="1600" b="1" dirty="0" smtClean="0"/>
              <a:t>                                                                   full service 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91152" y="1347869"/>
            <a:ext cx="10405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Grunfos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Livelink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82255" y="1387375"/>
            <a:ext cx="10405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Vergnet</a:t>
            </a:r>
            <a:r>
              <a:rPr lang="en-US" dirty="0" smtClean="0"/>
              <a:t> Hydro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72801" y="4724342"/>
            <a:ext cx="7541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Blue Zone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53055" y="1334764"/>
            <a:ext cx="11955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Sanivation</a:t>
            </a:r>
            <a:endParaRPr lang="en-US" dirty="0" smtClean="0"/>
          </a:p>
          <a:p>
            <a:r>
              <a:rPr lang="en-US" dirty="0" smtClean="0"/>
              <a:t>Home san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651240"/>
            <a:ext cx="11955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Safi </a:t>
            </a:r>
            <a:r>
              <a:rPr lang="en-US" dirty="0" err="1" smtClean="0"/>
              <a:t>sana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0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“end of ownership” an interesting concept for WASH services?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 of the solution =&gt; for the required large upfront lump sum infrastructure requirements and more important ensuring maintenance and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Saving schemes at community and district level to ensure large bulky unexpected maintenance is simply not working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Pooling infrastructure/density and developing scale for required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37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unexpected maintenance expenditure into a service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179844"/>
              </p:ext>
            </p:extLst>
          </p:nvPr>
        </p:nvGraphicFramePr>
        <p:xfrm>
          <a:off x="5521471" y="2340244"/>
          <a:ext cx="4424363" cy="278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726735"/>
              </p:ext>
            </p:extLst>
          </p:nvPr>
        </p:nvGraphicFramePr>
        <p:xfrm>
          <a:off x="216976" y="1797803"/>
          <a:ext cx="3797085" cy="237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ight Arrow 6"/>
          <p:cNvSpPr/>
          <p:nvPr/>
        </p:nvSpPr>
        <p:spPr>
          <a:xfrm>
            <a:off x="3696346" y="3580108"/>
            <a:ext cx="1418095" cy="852407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945292"/>
              </p:ext>
            </p:extLst>
          </p:nvPr>
        </p:nvGraphicFramePr>
        <p:xfrm>
          <a:off x="329540" y="4006311"/>
          <a:ext cx="325056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82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 animBg="1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conclude?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is definitely a business appetite to move from selling handpump and toilets to scale and provide services to the poor in rural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is an increase in the transfer of risk =&gt; from households and communities to manufacturers (or shared)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Mainly emerging in areas with little or no (formal) regulation =&gt; private regulators filling the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18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2613" y="1868033"/>
            <a:ext cx="8111936" cy="437778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Is it a “band –aid”? 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OR…. alternative for developing countries while piped and 	public services develop more viable business models?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 smtClean="0"/>
              <a:t>2. 	Is it a niche market profiting from lack of regulation?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OR….its just  a matter of time till costumers can and want to 	pay for better services?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 smtClean="0"/>
              <a:t>3. 	Is it a way to reduce risk? OR just pooling together a lot 	more risk?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66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216167" y="2274330"/>
            <a:ext cx="2822027" cy="936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rgbClr val="007E97"/>
                </a:solidFill>
                <a:latin typeface="+mn-lt"/>
                <a:ea typeface="+mj-ea"/>
                <a:cs typeface="VAG Rounded Std Light"/>
              </a:defRPr>
            </a:lvl1pPr>
          </a:lstStyle>
          <a:p>
            <a:r>
              <a:rPr lang="en-US" b="1" dirty="0" smtClean="0"/>
              <a:t>Thank you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477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“OV-</a:t>
            </a:r>
            <a:r>
              <a:rPr lang="en-US" dirty="0" err="1" smtClean="0"/>
              <a:t>fietsabonnement</a:t>
            </a:r>
            <a:r>
              <a:rPr lang="en-US" dirty="0" smtClean="0"/>
              <a:t>”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1" t="25516" r="16346" b="28838"/>
          <a:stretch/>
        </p:blipFill>
        <p:spPr bwMode="auto">
          <a:xfrm>
            <a:off x="677918" y="2175643"/>
            <a:ext cx="7535916" cy="30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8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2179366"/>
          </a:xfrm>
        </p:spPr>
        <p:txBody>
          <a:bodyPr>
            <a:normAutofit/>
          </a:bodyPr>
          <a:lstStyle/>
          <a:p>
            <a:r>
              <a:rPr lang="en-US" dirty="0" smtClean="0"/>
              <a:t>Can this concept work for a</a:t>
            </a:r>
            <a:r>
              <a:rPr lang="en-US" dirty="0" smtClean="0"/>
              <a:t>  </a:t>
            </a:r>
            <a:r>
              <a:rPr lang="en-US" dirty="0" smtClean="0"/>
              <a:t>“handpump-abonnement</a:t>
            </a:r>
            <a:r>
              <a:rPr lang="en-US" dirty="0" smtClean="0"/>
              <a:t>”?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 a “latrine-abonnement”?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3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1072055" y="5596759"/>
            <a:ext cx="7709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2055" y="5707116"/>
            <a:ext cx="770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lower complexity of arrangements                   To higher complexity </a:t>
            </a:r>
            <a:endParaRPr lang="en-GB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72055" y="1072055"/>
            <a:ext cx="0" cy="4524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2005008" y="2875698"/>
            <a:ext cx="548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Infrastructure sold, only O&amp;M           Infrastructure not sold,                          </a:t>
            </a:r>
          </a:p>
          <a:p>
            <a:r>
              <a:rPr lang="en-US" sz="1600" b="1" dirty="0" smtClean="0"/>
              <a:t>                                                                   full service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5947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1072055" y="5596759"/>
            <a:ext cx="7709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2055" y="5707116"/>
            <a:ext cx="770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lower complexity of arrangements                   To higher complexity </a:t>
            </a:r>
            <a:endParaRPr lang="en-GB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72055" y="1072055"/>
            <a:ext cx="0" cy="4524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2005008" y="2875698"/>
            <a:ext cx="548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Infrastructure sold, only O&amp;M           Infrastructure not sold,                          </a:t>
            </a:r>
          </a:p>
          <a:p>
            <a:r>
              <a:rPr lang="en-US" sz="1600" b="1" dirty="0" smtClean="0"/>
              <a:t>                                                                   full service 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91152" y="1347869"/>
            <a:ext cx="10405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Grunfos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Livelink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4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6" t="17187" r="8492" b="19271"/>
          <a:stretch/>
        </p:blipFill>
        <p:spPr bwMode="auto">
          <a:xfrm>
            <a:off x="476250" y="1219200"/>
            <a:ext cx="8115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1072055" y="5596759"/>
            <a:ext cx="7709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2055" y="5707116"/>
            <a:ext cx="770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lower complexity of arrangements                   To higher complexity </a:t>
            </a:r>
            <a:endParaRPr lang="en-GB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72055" y="1072055"/>
            <a:ext cx="0" cy="4524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2005008" y="2875698"/>
            <a:ext cx="548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Infrastructure sold, only O&amp;M           Infrastructure not sold,                          </a:t>
            </a:r>
          </a:p>
          <a:p>
            <a:r>
              <a:rPr lang="en-US" sz="1600" b="1" dirty="0" smtClean="0"/>
              <a:t>                                                                   full service 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91152" y="1347869"/>
            <a:ext cx="10405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Grunfos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Livelink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82255" y="1387375"/>
            <a:ext cx="10405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Vergnet</a:t>
            </a:r>
            <a:r>
              <a:rPr lang="en-US" dirty="0" smtClean="0"/>
              <a:t> Hydro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7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37240" r="29722" b="22135"/>
          <a:stretch/>
        </p:blipFill>
        <p:spPr bwMode="auto">
          <a:xfrm>
            <a:off x="380999" y="1371600"/>
            <a:ext cx="855906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0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1072055" y="5596759"/>
            <a:ext cx="7709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2055" y="5707116"/>
            <a:ext cx="770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lower complexity of arrangements                   To higher complexity </a:t>
            </a:r>
            <a:endParaRPr lang="en-GB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72055" y="1072055"/>
            <a:ext cx="0" cy="4524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2005008" y="2875698"/>
            <a:ext cx="548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Infrastructure sold, only O&amp;M           Infrastructure not sold,                          </a:t>
            </a:r>
          </a:p>
          <a:p>
            <a:r>
              <a:rPr lang="en-US" sz="1600" b="1" dirty="0" smtClean="0"/>
              <a:t>                                                                   full service 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91152" y="1347869"/>
            <a:ext cx="10405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Grunfos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Livelink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82255" y="1387375"/>
            <a:ext cx="10405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Vergnet</a:t>
            </a:r>
            <a:r>
              <a:rPr lang="en-US" dirty="0" smtClean="0"/>
              <a:t> Hydro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72801" y="4724342"/>
            <a:ext cx="7541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Blue Zone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6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 2014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2014</Template>
  <TotalTime>4959</TotalTime>
  <Words>725</Words>
  <Application>Microsoft Office PowerPoint</Application>
  <PresentationFormat>On-screen Show (4:3)</PresentationFormat>
  <Paragraphs>109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 presentation 2014</vt:lpstr>
      <vt:lpstr>PowerPoint Presentation</vt:lpstr>
      <vt:lpstr>The  “OV-fietsabonnement”</vt:lpstr>
      <vt:lpstr>Can this concept work for a  “handpump-abonnement”?  Or a “latrine-abonnement”?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the “end of ownership” an interesting concept for WASH services?</vt:lpstr>
      <vt:lpstr>Turning unexpected maintenance expenditure into a service</vt:lpstr>
      <vt:lpstr>What can we conclude?</vt:lpstr>
      <vt:lpstr>Discussion points</vt:lpstr>
      <vt:lpstr>PowerPoint Presentation</vt:lpstr>
    </vt:vector>
  </TitlesOfParts>
  <Company>IRC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Catarina Fonseca</dc:creator>
  <cp:lastModifiedBy>Catarina Fonseca</cp:lastModifiedBy>
  <cp:revision>156</cp:revision>
  <cp:lastPrinted>2016-03-31T12:42:22Z</cp:lastPrinted>
  <dcterms:created xsi:type="dcterms:W3CDTF">2014-08-04T15:26:54Z</dcterms:created>
  <dcterms:modified xsi:type="dcterms:W3CDTF">2016-05-25T11:07:28Z</dcterms:modified>
</cp:coreProperties>
</file>