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16" r:id="rId2"/>
    <p:sldMasterId id="2147483744" r:id="rId3"/>
  </p:sldMasterIdLst>
  <p:notesMasterIdLst>
    <p:notesMasterId r:id="rId16"/>
  </p:notesMasterIdLst>
  <p:sldIdLst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/>
    <p:restoredTop sz="94567"/>
  </p:normalViewPr>
  <p:slideViewPr>
    <p:cSldViewPr snapToGrid="0" snapToObjects="1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34F0-EB46-4685-87F7-8E910280724B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94C9-E6DF-4251-A1DE-FAA913470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A1CD-FE2B-4A0F-BA0A-5FE82C9BA4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2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02DFDE-91C8-1198-84C9-6B47DF32E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"/>
            <a:ext cx="12191999" cy="685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16557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7034432" cy="11278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16D5-6D8A-ABCA-3F32-19AB5EC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931" y="334197"/>
            <a:ext cx="697506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E1FC5BD7-8732-ADEF-9F81-3F0DADD8D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5" y="5178055"/>
            <a:ext cx="2299500" cy="1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 userDrawn="1"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 userDrawn="1"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 userDrawn="1"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93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 userDrawn="1"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62" y="1882771"/>
            <a:ext cx="9449837" cy="36544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 userDrawn="1"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 userDrawn="1"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 userDrawn="1"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48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 userDrawn="1"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82770"/>
            <a:ext cx="8910320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 userDrawn="1"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 userDrawn="1"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 userDrawn="1"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 userDrawn="1"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662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67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 userDrawn="1"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92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18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CDDA5-3A8E-2128-C19E-103FF1A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57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 userDrawn="1"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 userDrawn="1"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 userDrawn="1"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 userDrawn="1"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 userDrawn="1"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 userDrawn="1"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 userDrawn="1"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 userDrawn="1"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46EC1-A810-BD21-641C-B8D3468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0B015F-1A06-9783-C83F-0B002E3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1" y="28384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12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  <a:solidFill>
            <a:srgbClr val="FFFFFF">
              <a:alpha val="14902"/>
            </a:srgbClr>
          </a:solidFill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5A134A-9500-7361-A12A-6B671873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2A364B-A6CD-5EAF-DE9C-A1C82F55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543559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15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84FDF-B4A9-904D-3D86-7133D1D6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367280"/>
            <a:ext cx="5360276" cy="3657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A16EC-8618-0864-AC9B-EAB51A18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1483360"/>
            <a:ext cx="6492239" cy="75596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618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E5294-F5B4-77CF-A37F-AB562DD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661920"/>
            <a:ext cx="5634596" cy="3078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9FECD-897F-06F3-56D7-FC72D58F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1" y="1615440"/>
            <a:ext cx="5709919" cy="90709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3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6BD6-1C5C-9AA4-5362-F5FAC5E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F454-36EC-DCFE-55B7-5195E0BE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6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8BAC3E-9C24-5719-CA3D-F7A03237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A3552-8D5D-6609-37CC-BB86F38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77152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103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59032" y="323841"/>
            <a:ext cx="2409934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395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 userDrawn="1"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 userDrawn="1"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 userDrawn="1"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 userDrawn="1"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 userDrawn="1"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 userDrawn="1"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 userDrawn="1"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 userDrawn="1"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 userDrawn="1"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 userDrawn="1"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 userDrawn="1"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 userDrawn="1"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68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 userDrawn="1"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4C07C6-A816-4189-5ED3-13CBBC645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94" y="378791"/>
            <a:ext cx="721415" cy="783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D29F-DD6E-7A48-CCD6-9C62556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79" y="16192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 userDrawn="1"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140E3-2C98-83A6-68C2-F9EA088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473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7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02DFDE-91C8-1198-84C9-6B47DF32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"/>
            <a:ext cx="12191999" cy="685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16557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7034432" cy="11278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16D5-6D8A-ABCA-3F32-19AB5EC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931" y="334197"/>
            <a:ext cx="697506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E1FC5BD7-8732-ADEF-9F81-3F0DADD8D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5" y="5178055"/>
            <a:ext cx="2299500" cy="1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4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9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2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2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52" y="1825625"/>
            <a:ext cx="8547587" cy="3772535"/>
          </a:xfrm>
        </p:spPr>
        <p:txBody>
          <a:bodyPr>
            <a:normAutofit/>
          </a:bodyPr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2pPr>
            <a:lvl3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3pPr>
            <a:lvl4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4pPr>
            <a:lvl5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5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0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44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0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996" y="1882770"/>
            <a:ext cx="8915844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9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744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62" y="1882771"/>
            <a:ext cx="9449837" cy="36544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7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4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52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82770"/>
            <a:ext cx="8910320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94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85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68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926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CDDA5-3A8E-2128-C19E-103FF1A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93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46EC1-A810-BD21-641C-B8D3468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0B015F-1A06-9783-C83F-0B002E3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1" y="28384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35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0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/>
        </p:nvGrpSpPr>
        <p:grpSpPr>
          <a:xfrm>
            <a:off x="9597" y="4222076"/>
            <a:ext cx="5495304" cy="2633814"/>
            <a:chOff x="9597" y="4222076"/>
            <a:chExt cx="5495304" cy="2633814"/>
          </a:xfrm>
          <a:solidFill>
            <a:srgbClr val="FFFFFF">
              <a:alpha val="14902"/>
            </a:srgbClr>
          </a:solidFill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5A134A-9500-7361-A12A-6B671873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2A364B-A6CD-5EAF-DE9C-A1C82F55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543559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767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84FDF-B4A9-904D-3D86-7133D1D6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367280"/>
            <a:ext cx="5360276" cy="3657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A16EC-8618-0864-AC9B-EAB51A18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1483360"/>
            <a:ext cx="6492239" cy="75596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50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E5294-F5B4-77CF-A37F-AB562DD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661920"/>
            <a:ext cx="5634596" cy="3078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9FECD-897F-06F3-56D7-FC72D58F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1" y="1615440"/>
            <a:ext cx="5709919" cy="90709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30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6BD6-1C5C-9AA4-5362-F5FAC5E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F454-36EC-DCFE-55B7-5195E0BE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0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52" y="1825625"/>
            <a:ext cx="8547587" cy="3772535"/>
          </a:xfrm>
        </p:spPr>
        <p:txBody>
          <a:bodyPr>
            <a:normAutofit/>
          </a:bodyPr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2pPr>
            <a:lvl3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3pPr>
            <a:lvl4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4pPr>
            <a:lvl5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89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8BAC3E-9C24-5719-CA3D-F7A03237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A3552-8D5D-6609-37CC-BB86F38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77152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483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032" y="323841"/>
            <a:ext cx="2409934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3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061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4C07C6-A816-4189-5ED3-13CBBC64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94" y="378791"/>
            <a:ext cx="721415" cy="783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D29F-DD6E-7A48-CCD6-9C62556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79" y="16192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140E3-2C98-83A6-68C2-F9EA088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41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7299-7AB9-4421-3B12-055B2CA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00704-5510-78E0-B7E4-F9630322C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53451-8FBE-805D-8FA3-FC147C28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C1D9-62E5-C85C-4B63-58148D49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95C2-AFFF-07C8-D374-FE4011B8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22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DE07-2180-6511-79E3-2E29CCE5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9261-F4E2-F83A-096F-8B464029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1F349-BC46-79C9-52EF-514BAFBB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DCA1-2DB5-E28A-52A3-EA7B7869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E262-9D44-C979-4A16-6F63869A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58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DAF-A9FC-2EBF-313C-F3BBB895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F7F28-7C72-307A-C407-52556A76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E65A-F4AD-DD3A-A52F-FA815D36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DF96-CFF7-5621-1619-45423983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BE39-910E-748A-9083-0559B332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3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3C5D-B37F-1D54-B8A5-832AA5A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E475-38C3-004E-F4B4-1BC490416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CE613-E5A9-D074-F1D1-F7F2DB22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F732C-3593-DFBF-A549-2CEA217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F957B-DA11-6500-63E4-E27185DF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154A3-20E1-D18E-0026-4A8A3F81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3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69EE-7FCA-358E-AF68-5727C057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B158C-293D-FC3E-8470-A5C3F0E8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696D5-6D88-2554-E382-F7B098EA9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26132-29F8-0728-CEC6-7660F9506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94F64-22C3-42CB-F1BB-62265B02E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1A8BE-6B08-0119-E239-80C863D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3BA3D-95A5-5C73-ECBF-3F321960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42D4F-4B32-ED83-D21D-63C452CD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314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EB0C-BA77-9E02-D9FC-62623840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B223-1C45-0913-7F67-BFE48E5B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BEB2-D578-1D7A-3513-9DFB783D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DC6B-1B01-30F0-C949-A2490AA5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13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9FE2E-46FA-BB90-50F1-2CB53E1C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E213D-763D-F752-F23B-3AD310C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89DC0-3B4C-C610-8DA1-4EC909A3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61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ED57-C60E-60FD-BC9C-20548E06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60EA-29F8-CCC7-A9DB-EADF9BB9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8E39E-23CE-CC6D-4A90-EF01B4544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4CA2-4444-83A1-FC45-0C852027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3279D-360F-A5B1-C36C-6155F84C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8B8DA-9C7F-6A51-7F25-E25D6927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10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7472-7E89-8BAA-DFFD-7665F68F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9D404-A40E-A29B-C769-B076AFC06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BE45-1AFB-1777-7F35-08016656C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0D7A5-C01A-471C-637A-44095AFE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7DE5-96C0-24F9-BDDC-C53FEDDD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B8E9E-260B-0007-E803-BAF3D109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02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62E7-C227-4FE6-EF6B-402C1AF0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0A195-3677-2ED3-3546-5F8679598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E36A-F824-805B-19DA-F6DAD9D7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C016-C643-8999-8F41-015CA675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969B-FE51-ACE6-A9E3-DA3731C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6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B87F9-C985-966A-400F-52D66829C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B76F3-FEC8-871A-191B-CA2078D04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C959E-0149-1FF5-4FA4-788854DC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0DC37-1F2A-17DB-1CFB-ADCB7B9E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B443-699D-1C6D-5F56-CD1436AA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1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34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 userDrawn="1"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996" y="1882770"/>
            <a:ext cx="8915844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1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1321">
          <p15:clr>
            <a:srgbClr val="F26B43"/>
          </p15:clr>
        </p15:guide>
        <p15:guide id="6" orient="horz" pos="39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1321">
          <p15:clr>
            <a:srgbClr val="F26B43"/>
          </p15:clr>
        </p15:guide>
        <p15:guide id="6" orient="horz" pos="39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179F7-218C-AA8C-F064-DB56022E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1F23-7336-D4E6-3272-725DF6DD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2028-7899-7AC8-B9F8-266CDA9A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AB6C-4A85-5446-B3E8-7C728880AC7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C2E81-7968-2DFA-094A-57B911CD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E72D-A4F6-F182-7896-7ED66A17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C636-C95F-234F-B23F-6BCF86172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emf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emf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5E4D85-7602-45A4-6D6C-F4B12E4A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62" y="1742826"/>
            <a:ext cx="5763477" cy="3372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359DD2-52BC-2F4A-6D9D-AD636C642BD6}"/>
              </a:ext>
            </a:extLst>
          </p:cNvPr>
          <p:cNvSpPr/>
          <p:nvPr/>
        </p:nvSpPr>
        <p:spPr>
          <a:xfrm>
            <a:off x="10544175" y="5695950"/>
            <a:ext cx="8953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4302-3DAF-2543-8BDF-73D30BE0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E7921-2587-9A47-A896-19E25BA4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level awareness among communities on WASH Rights</a:t>
            </a:r>
          </a:p>
          <a:p>
            <a:r>
              <a:rPr lang="en-GB" dirty="0"/>
              <a:t>Communities can work together to address WASH problems in their localities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383-D384-B24E-B0F7-A0FAC8C3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are doing differently?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715D-3F85-2F48-BDA2-1C5AFFD31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Budget Tracking</a:t>
            </a:r>
          </a:p>
          <a:p>
            <a:pPr lvl="1"/>
            <a:r>
              <a:rPr lang="en-GB" dirty="0"/>
              <a:t>Tracking of budgetary allocations in the Enugu State Budget Law 2022 and advocating for utilization of the fund in improving climate change as a way to hold government accountable 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Ministries involved: Ministry of Budget and Planning, Ministry of Water Resources, Ministry of Environment and Ministry of 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C5378-A18E-F132-33F8-2439582B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37" y="232471"/>
            <a:ext cx="9514841" cy="100438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8ED0A5C-B1F0-A944-0555-E3E3B7CF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4" y="4717176"/>
            <a:ext cx="1537163" cy="1053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910DA-9265-F335-841B-267430206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8" y="4847264"/>
            <a:ext cx="1540727" cy="61994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7AC3B6-FF09-E86F-ACA5-85410D39A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189" y="1953996"/>
            <a:ext cx="3094543" cy="1224649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AA79A97-A744-4E5D-C725-95FB73CE6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08" y="2188590"/>
            <a:ext cx="938825" cy="101671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AD00AC7-923F-DAE9-D747-E35E1E17C8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70" y="5938983"/>
            <a:ext cx="1323897" cy="551624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1CD7E15-555F-B552-7DD1-5A801B47DA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55" y="4657539"/>
            <a:ext cx="1225550" cy="737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F1418-3BC5-51E6-E549-D427BA59DB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56" y="4743977"/>
            <a:ext cx="1701800" cy="55308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6C665B7-2F7D-E704-7599-3EF86D714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23" y="2183518"/>
            <a:ext cx="2336800" cy="70029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30B21B-DDD6-3DAE-5601-ABC04D7AC4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2327388"/>
            <a:ext cx="2059167" cy="41255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D8B330E-54DD-3AD5-AB77-DCB755D6E7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6" y="3341472"/>
            <a:ext cx="853529" cy="939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43527BB-AA46-85EF-06D7-16F773948B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44258" y="3452506"/>
            <a:ext cx="1852253" cy="84836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56A780C-2151-597D-2112-9B5764DFB4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6" y="3231527"/>
            <a:ext cx="1828800" cy="113792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6808CC2-7DDA-7D4C-69A1-C60BD4091A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23" y="3538322"/>
            <a:ext cx="21844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7B59B8-AE8F-57E3-C16C-DD7ECFA62A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0" y="3596393"/>
            <a:ext cx="2285153" cy="429959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3D985E9A-74CA-6E83-BBDE-47EE1D5166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4510215"/>
            <a:ext cx="1098550" cy="109855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CE43ACB-3D5A-CEDA-5D81-5D3D08B8A9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93" y="5902511"/>
            <a:ext cx="1633385" cy="744306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99D1E2-EBFF-5BD5-4628-CA605A186F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0" y="5867315"/>
            <a:ext cx="1424828" cy="716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F94E1B-97AB-7E8F-BF78-9DD4E2AD666A}"/>
              </a:ext>
            </a:extLst>
          </p:cNvPr>
          <p:cNvSpPr txBox="1"/>
          <p:nvPr/>
        </p:nvSpPr>
        <p:spPr>
          <a:xfrm>
            <a:off x="2335696" y="1105930"/>
            <a:ext cx="71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ryant Medium Italic" panose="020B0603040000020003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ryant Medium Italic" panose="020B0603040000020003" pitchFamily="34" charset="77"/>
                <a:ea typeface="+mn-ea"/>
                <a:cs typeface="+mn-cs"/>
              </a:rPr>
              <a:t>All Systems Connect 2023 is made possible thanks to the generous support of our partners including the World Health Organization and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ryant Medium Italic" panose="020B060304000002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66C319-57D0-DB9C-4A90-1EA5D306D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Promoting WASH Rights </a:t>
            </a:r>
            <a:br>
              <a:rPr lang="en-GB" dirty="0"/>
            </a:br>
            <a:r>
              <a:rPr lang="en-GB" dirty="0"/>
              <a:t>&amp; Anti-Corruption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301BC9A-F195-A9B2-D315-D981F4240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 rural Nigeria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15F5-271F-7F92-6581-168BC31B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Amaka Nweke </a:t>
            </a:r>
          </a:p>
          <a:p>
            <a:r>
              <a:rPr lang="en-GB" dirty="0"/>
              <a:t>Country Programme Director, Global Society for Anti-Corruption (GSAC) </a:t>
            </a:r>
          </a:p>
          <a:p>
            <a:r>
              <a:rPr lang="en-GB" dirty="0"/>
              <a:t>Coordinator, Network of Water Rights Initiative (WASH Rights Network)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D20C-6A79-6842-9EBE-D6DFD8F0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GB" dirty="0"/>
              <a:t>WASH rights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C09D-5687-2C48-8AA5-F461B5C2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WASH Rights Network is </a:t>
            </a:r>
            <a:r>
              <a:rPr lang="en-GB" dirty="0"/>
              <a:t>coalition of 23 civil society organizations in Nigeria </a:t>
            </a:r>
          </a:p>
          <a:p>
            <a:pPr>
              <a:lnSpc>
                <a:spcPct val="100000"/>
              </a:lnSpc>
            </a:pPr>
            <a:r>
              <a:rPr lang="en-GB" dirty="0"/>
              <a:t>We enhance access to sustainable water, sanitation and hygiene services through human rights and responsibility-based approaches</a:t>
            </a:r>
          </a:p>
          <a:p>
            <a:pPr>
              <a:lnSpc>
                <a:spcPct val="100000"/>
              </a:lnSpc>
            </a:pPr>
            <a:r>
              <a:rPr lang="en-GB" dirty="0"/>
              <a:t>We’re a member of End Water Poverty (EWP), a global civil society coalition made up of over 150 organisations in 80 countries that</a:t>
            </a:r>
            <a:r>
              <a:rPr lang="en-ZA" dirty="0"/>
              <a:t> campaigns for governments to respect, protect, promote and fulfil the rights to water </a:t>
            </a:r>
            <a:br>
              <a:rPr lang="en-ZA" dirty="0"/>
            </a:br>
            <a:r>
              <a:rPr lang="en-ZA" dirty="0"/>
              <a:t>and sanitation</a:t>
            </a:r>
          </a:p>
          <a:p>
            <a:pPr>
              <a:lnSpc>
                <a:spcPct val="100000"/>
              </a:lnSpc>
            </a:pP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FD3C-CBDD-9045-B1DB-EFEA51ED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Obeagu</a:t>
            </a:r>
            <a:r>
              <a:rPr lang="en-GB" dirty="0"/>
              <a:t> community, Enugu State, Nigeria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6D37-4A81-3F48-B3ED-C1012E578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WASH Rights Network worked closely with the rural </a:t>
            </a:r>
            <a:r>
              <a:rPr lang="en-GB" dirty="0" err="1"/>
              <a:t>Obeagu</a:t>
            </a:r>
            <a:r>
              <a:rPr lang="en-GB" dirty="0"/>
              <a:t>  community in Enugu State, Nigeria to assist them in claiming their water rights using a variety of strategies including Anti-Corruption tactics</a:t>
            </a:r>
          </a:p>
          <a:p>
            <a:pPr>
              <a:lnSpc>
                <a:spcPct val="110000"/>
              </a:lnSpc>
            </a:pPr>
            <a:r>
              <a:rPr lang="en-GB" dirty="0"/>
              <a:t>In 2021, a viral social media video posted by rural </a:t>
            </a:r>
            <a:r>
              <a:rPr lang="en-GB" dirty="0" err="1"/>
              <a:t>Obeagu</a:t>
            </a:r>
            <a:r>
              <a:rPr lang="en-GB" dirty="0"/>
              <a:t> community showed pollution the sole water source that the community relies on for drinking water </a:t>
            </a:r>
          </a:p>
          <a:p>
            <a:pPr>
              <a:lnSpc>
                <a:spcPct val="110000"/>
              </a:lnSpc>
            </a:pPr>
            <a:r>
              <a:rPr lang="en-GB" dirty="0"/>
              <a:t>Video was made by </a:t>
            </a:r>
            <a:r>
              <a:rPr lang="en-GB" dirty="0" err="1"/>
              <a:t>Ijeoma</a:t>
            </a:r>
            <a:r>
              <a:rPr lang="en-GB" dirty="0"/>
              <a:t> </a:t>
            </a:r>
            <a:r>
              <a:rPr lang="en-GB" dirty="0" err="1"/>
              <a:t>Nnaji</a:t>
            </a:r>
            <a:r>
              <a:rPr lang="en-GB" dirty="0"/>
              <a:t>, the local councillor representing </a:t>
            </a:r>
            <a:r>
              <a:rPr lang="en-GB" dirty="0" err="1"/>
              <a:t>Obeagu</a:t>
            </a:r>
            <a:r>
              <a:rPr lang="en-GB" dirty="0"/>
              <a:t> Ward 3 in the Enugu South Local Government Legislative Council </a:t>
            </a:r>
          </a:p>
          <a:p>
            <a:pPr>
              <a:lnSpc>
                <a:spcPct val="110000"/>
              </a:lnSpc>
            </a:pPr>
            <a:r>
              <a:rPr lang="en-GB" dirty="0"/>
              <a:t>The video showed discarded menstrual pads &amp; human faeces in transparent plastic bags among other forms of waste that polluted the stream</a:t>
            </a:r>
          </a:p>
          <a:p>
            <a:pPr>
              <a:lnSpc>
                <a:spcPct val="110000"/>
              </a:lnSpc>
            </a:pPr>
            <a:r>
              <a:rPr lang="en-GB" dirty="0"/>
              <a:t>WASH Rights Network approached the community to assist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FEF2-8A27-6745-8319-E8D95B81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&amp;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50AF-ABBB-9F4A-B7CD-C31E1637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en-ZA" dirty="0"/>
              <a:t>Investigation and knowledge building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n-GB" dirty="0"/>
              <a:t>WASH Rights Network conducted a field visit to community to ascertain the extent of pollution situation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It became clear that the pollution was affecting a variety of WASH rights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Flooding of a nearby illegal dumpsite had contaminated the water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The illegal dumpsite stretched about 100 metres, blocking access to the primary health centre in the area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The decomposing waste produced convulsive </a:t>
            </a:r>
            <a:r>
              <a:rPr lang="en-GB" dirty="0" err="1"/>
              <a:t>ordour</a:t>
            </a:r>
            <a:r>
              <a:rPr lang="en-GB" dirty="0"/>
              <a:t> that over time discouraged clients and staff.  The facility staff, who rarely come to work, relocated to under a mango </a:t>
            </a:r>
            <a:br>
              <a:rPr lang="en-GB" dirty="0"/>
            </a:br>
            <a:r>
              <a:rPr lang="en-GB" dirty="0"/>
              <a:t>tree in a compound opposite the health centre where they could provide immunization </a:t>
            </a:r>
            <a:br>
              <a:rPr lang="en-GB" dirty="0"/>
            </a:br>
            <a:r>
              <a:rPr lang="en-GB" dirty="0"/>
              <a:t>to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A003-77A6-114F-9BF0-F718D3A4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&amp;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8E1E-E9FC-1E49-8209-390BA9A9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ZA" b="1" dirty="0"/>
              <a:t>2. Stakeholders analysis</a:t>
            </a:r>
            <a:endParaRPr lang="en-GB" b="1" dirty="0"/>
          </a:p>
          <a:p>
            <a:pPr lvl="1">
              <a:lnSpc>
                <a:spcPct val="110000"/>
              </a:lnSpc>
            </a:pPr>
            <a:r>
              <a:rPr lang="en-GB" dirty="0"/>
              <a:t>Conducted analysis of stakeholders that identified individuals whether policy makers or influencers towards accomplishing the project</a:t>
            </a:r>
            <a:br>
              <a:rPr lang="en-GB" dirty="0"/>
            </a:br>
            <a:endParaRPr lang="en-GB" dirty="0"/>
          </a:p>
          <a:p>
            <a:pPr lvl="1">
              <a:lnSpc>
                <a:spcPct val="110000"/>
              </a:lnSpc>
            </a:pPr>
            <a:r>
              <a:rPr lang="en-GB" b="1" dirty="0"/>
              <a:t>Community engagement: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Advocacy visit to the paramount ruler of </a:t>
            </a:r>
            <a:r>
              <a:rPr lang="en-GB" dirty="0" err="1"/>
              <a:t>Obeagu</a:t>
            </a:r>
            <a:r>
              <a:rPr lang="en-GB" dirty="0"/>
              <a:t> Community, His Royal Highness </a:t>
            </a:r>
            <a:r>
              <a:rPr lang="en-GB" dirty="0" err="1"/>
              <a:t>Igwe</a:t>
            </a:r>
            <a:r>
              <a:rPr lang="en-GB" dirty="0"/>
              <a:t> Michael and his cabinet, to understand what the community was doing concerning the illegal waste dump and the problems it had created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The </a:t>
            </a:r>
            <a:r>
              <a:rPr lang="en-GB" dirty="0" err="1"/>
              <a:t>Igwe</a:t>
            </a:r>
            <a:r>
              <a:rPr lang="en-GB" dirty="0"/>
              <a:t> narrated his unsuccessful engagements with the local government concerning the removal of the refuse dump</a:t>
            </a:r>
          </a:p>
          <a:p>
            <a:pPr lvl="1">
              <a:lnSpc>
                <a:spcPct val="110000"/>
              </a:lnSpc>
            </a:pPr>
            <a:r>
              <a:rPr lang="en-ZA" dirty="0"/>
              <a:t>The </a:t>
            </a:r>
            <a:r>
              <a:rPr lang="en-ZA" dirty="0" err="1"/>
              <a:t>Igwe</a:t>
            </a:r>
            <a:r>
              <a:rPr lang="en-ZA" dirty="0"/>
              <a:t> also highlighted toilet and other sanitation problems facing the public schools in the community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8213-2F96-CE44-AAD7-2AF394C8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&amp;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D085-B500-C045-8193-73D10EE0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ZA" dirty="0"/>
              <a:t>Civil Society (CS)/ Stakeholders and Community Collaboration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Support by WASH Rights Network through clean up the dumpsite polluting the community's water source with community groups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ZA" dirty="0"/>
          </a:p>
          <a:p>
            <a:pPr>
              <a:lnSpc>
                <a:spcPct val="110000"/>
              </a:lnSpc>
            </a:pPr>
            <a:r>
              <a:rPr lang="en-ZA" dirty="0"/>
              <a:t>Community Awareness on WASH Rights &amp; </a:t>
            </a:r>
            <a:r>
              <a:rPr lang="en-GB" dirty="0"/>
              <a:t>good WASH practices </a:t>
            </a:r>
            <a:endParaRPr lang="en-ZA" dirty="0"/>
          </a:p>
          <a:p>
            <a:pPr lvl="1">
              <a:lnSpc>
                <a:spcPct val="110000"/>
              </a:lnSpc>
            </a:pPr>
            <a:r>
              <a:rPr lang="en-GB" dirty="0"/>
              <a:t>The network conducted an awareness raising campaign on WASH rights and the impact </a:t>
            </a:r>
            <a:br>
              <a:rPr lang="en-GB" dirty="0"/>
            </a:br>
            <a:r>
              <a:rPr lang="en-GB" dirty="0"/>
              <a:t>of climate change on water for the community, the Enugu South LGA and Enugu </a:t>
            </a:r>
            <a:br>
              <a:rPr lang="en-GB" dirty="0"/>
            </a:br>
            <a:r>
              <a:rPr lang="en-GB" dirty="0"/>
              <a:t>State stakeholders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The campaign led to the development of an independent monitoring mechanism by the community concerning the health centre, the stream and dump site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Households in the communities agreed to dig wastes pits in their backyards and have them incinerated periodically or bag their waste and take to official refuse sites</a:t>
            </a:r>
          </a:p>
          <a:p>
            <a:pPr lvl="1">
              <a:lnSpc>
                <a:spcPct val="110000"/>
              </a:lnSpc>
            </a:pPr>
            <a:endParaRPr lang="en-ZA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3EC6-809B-AF4D-9A76-769FFBA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&amp;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D94A-46D5-C64C-8D65-C784B0BB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Engagement with the legislative officials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Engagement with Member of Parliament representing </a:t>
            </a:r>
            <a:r>
              <a:rPr lang="en-GB" dirty="0" err="1"/>
              <a:t>Obeagu</a:t>
            </a:r>
            <a:r>
              <a:rPr lang="en-GB" dirty="0"/>
              <a:t> community in the Enugu State House of Assembly, who was convinced to lead the process of the waste dump evacuation </a:t>
            </a:r>
          </a:p>
          <a:p>
            <a:pPr lvl="1">
              <a:lnSpc>
                <a:spcPct val="100000"/>
              </a:lnSpc>
            </a:pPr>
            <a:r>
              <a:rPr lang="en-ZA" dirty="0"/>
              <a:t>Policy reforms on waste management in rural communities </a:t>
            </a:r>
          </a:p>
          <a:p>
            <a:pPr lvl="1">
              <a:lnSpc>
                <a:spcPct val="100000"/>
              </a:lnSpc>
            </a:pPr>
            <a:r>
              <a:rPr lang="en-ZA" dirty="0"/>
              <a:t>Part of the advocacy to the parliament</a:t>
            </a:r>
            <a:endParaRPr lang="en-GB" dirty="0"/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b="1" dirty="0"/>
              <a:t>Media influencing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WASH Rights Network partnered with the media to influencing policymakers like the Enugu South LG Council Chairman, ENSWAMA to take action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4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7E00-01ED-1B42-A488-47DB0C58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&amp;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7C35-DB9C-D943-B022-6E4E7ABE2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ZA" b="1" dirty="0"/>
              <a:t>10. Anti-corruption measures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Independent monitoring of waste management in rural communities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</a:pPr>
            <a:r>
              <a:rPr lang="en-GB" b="1" dirty="0"/>
              <a:t>Community monitoring team to monitor and check illegal refuse dump: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After the clean-up exercise, both the community and the Network held a post refuse evacuation sustainability meeting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The meeting agreed that the community mobilize a neighbourhood watch to keep watch 24 hours daily for at least two months, that nobody dropped </a:t>
            </a:r>
            <a:br>
              <a:rPr lang="en-GB" dirty="0"/>
            </a:br>
            <a:r>
              <a:rPr lang="en-GB" dirty="0"/>
              <a:t>new wastes 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And offenders, those caught dumping refuse should a fine of N50,000 and their items confiscated and taken to the </a:t>
            </a:r>
            <a:r>
              <a:rPr lang="en-GB" dirty="0" err="1"/>
              <a:t>Igwe’s</a:t>
            </a:r>
            <a:r>
              <a:rPr lang="en-GB" dirty="0"/>
              <a:t> palace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stems Connect v6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s Connect v6" id="{9077E7CF-C240-4DC5-8CEC-1F207DA33209}" vid="{5B4D52D3-153B-47F8-8E80-FF9DD042524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9FDEED1CF3F4B9DC0D7FB7D725DAF" ma:contentTypeVersion="17" ma:contentTypeDescription="Create a new document." ma:contentTypeScope="" ma:versionID="a00065f7382228d9d3730e1fe2adf852">
  <xsd:schema xmlns:xsd="http://www.w3.org/2001/XMLSchema" xmlns:xs="http://www.w3.org/2001/XMLSchema" xmlns:p="http://schemas.microsoft.com/office/2006/metadata/properties" xmlns:ns2="7cf6d27a-a121-47a7-bb37-240d2e08ea91" xmlns:ns3="bbc718c4-94a0-4501-a8e8-70f7c8e44e11" targetNamespace="http://schemas.microsoft.com/office/2006/metadata/properties" ma:root="true" ma:fieldsID="76c43f8a2367fa9bfe0536691432201d" ns2:_="" ns3:_="">
    <xsd:import namespace="7cf6d27a-a121-47a7-bb37-240d2e08ea91"/>
    <xsd:import namespace="bbc718c4-94a0-4501-a8e8-70f7c8e4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d27a-a121-47a7-bb37-240d2e08e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c4-94a0-4501-a8e8-70f7c8e4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d0e25c-88f3-40b1-ba6b-c6b79027402b}" ma:internalName="TaxCatchAll" ma:showField="CatchAllData" ma:web="bbc718c4-94a0-4501-a8e8-70f7c8e44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f6d27a-a121-47a7-bb37-240d2e08ea91">
      <Terms xmlns="http://schemas.microsoft.com/office/infopath/2007/PartnerControls"/>
    </lcf76f155ced4ddcb4097134ff3c332f>
    <TaxCatchAll xmlns="bbc718c4-94a0-4501-a8e8-70f7c8e44e11" xsi:nil="true"/>
  </documentManagement>
</p:properties>
</file>

<file path=customXml/itemProps1.xml><?xml version="1.0" encoding="utf-8"?>
<ds:datastoreItem xmlns:ds="http://schemas.openxmlformats.org/officeDocument/2006/customXml" ds:itemID="{9C8078F0-29CD-4D07-8DC1-CCECEF13E71D}"/>
</file>

<file path=customXml/itemProps2.xml><?xml version="1.0" encoding="utf-8"?>
<ds:datastoreItem xmlns:ds="http://schemas.openxmlformats.org/officeDocument/2006/customXml" ds:itemID="{B224E849-7EA9-4F97-A8E7-4F8B5439C183}"/>
</file>

<file path=customXml/itemProps3.xml><?xml version="1.0" encoding="utf-8"?>
<ds:datastoreItem xmlns:ds="http://schemas.openxmlformats.org/officeDocument/2006/customXml" ds:itemID="{157D1F06-DEF9-4EB6-9203-E032B66F52FA}"/>
</file>

<file path=docProps/app.xml><?xml version="1.0" encoding="utf-8"?>
<Properties xmlns="http://schemas.openxmlformats.org/officeDocument/2006/extended-properties" xmlns:vt="http://schemas.openxmlformats.org/officeDocument/2006/docPropsVTypes">
  <Template>Systems Connect</Template>
  <TotalTime>66</TotalTime>
  <Words>829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Bryant Medium Italic</vt:lpstr>
      <vt:lpstr>Calibri</vt:lpstr>
      <vt:lpstr>Calibri Light</vt:lpstr>
      <vt:lpstr>Quicksand</vt:lpstr>
      <vt:lpstr>Office Theme</vt:lpstr>
      <vt:lpstr>Systems Connect v6</vt:lpstr>
      <vt:lpstr>1_Office Theme</vt:lpstr>
      <vt:lpstr>PowerPoint Presentation</vt:lpstr>
      <vt:lpstr>Promoting WASH Rights  &amp; Anti-Corruption</vt:lpstr>
      <vt:lpstr>About WASH rights network</vt:lpstr>
      <vt:lpstr>Obeagu community, Enugu State, Nigeria</vt:lpstr>
      <vt:lpstr>Strategies &amp; tactics</vt:lpstr>
      <vt:lpstr>Strategies &amp; tactics</vt:lpstr>
      <vt:lpstr>Strategies &amp; tactics</vt:lpstr>
      <vt:lpstr>Strategies &amp; tactics</vt:lpstr>
      <vt:lpstr>Strategies &amp; tactics</vt:lpstr>
      <vt:lpstr>Lessons learnt</vt:lpstr>
      <vt:lpstr>What we are doing differently?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 Rights &amp;  Anti- Corruption</dc:title>
  <dc:creator>Anonymous</dc:creator>
  <cp:lastModifiedBy>USER</cp:lastModifiedBy>
  <cp:revision>10</cp:revision>
  <dcterms:created xsi:type="dcterms:W3CDTF">2023-04-18T09:41:38Z</dcterms:created>
  <dcterms:modified xsi:type="dcterms:W3CDTF">2023-05-03T07:35:31Z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0x010100F5E9FDEED1CF3F4B9DC0D7FB7D725DAF</vt:lpwstr>
  </property>
</Properties>
</file>