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747" r:id="rId5"/>
    <p:sldMasterId id="2147483775" r:id="rId6"/>
  </p:sldMasterIdLst>
  <p:notesMasterIdLst>
    <p:notesMasterId r:id="rId19"/>
  </p:notesMasterIdLst>
  <p:sldIdLst>
    <p:sldId id="1239" r:id="rId7"/>
    <p:sldId id="256" r:id="rId8"/>
    <p:sldId id="1237" r:id="rId9"/>
    <p:sldId id="971" r:id="rId10"/>
    <p:sldId id="959" r:id="rId11"/>
    <p:sldId id="1238" r:id="rId12"/>
    <p:sldId id="1235" r:id="rId13"/>
    <p:sldId id="967" r:id="rId14"/>
    <p:sldId id="964" r:id="rId15"/>
    <p:sldId id="972" r:id="rId16"/>
    <p:sldId id="306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orient="horz" pos="1321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9EDB5E-A671-976B-DC19-E89089794A17}" name="Bret McSpadden" initials="BM" userId="S::bmcspadden@enviroincentives.com::7067a825-9b6b-40fd-a10c-276726828d55" providerId="AD"/>
  <p188:author id="{8EC52DF4-A70D-7349-5149-FF3CF6ABC4F7}" name="Senkwe, Barbara" initials="SB" userId="S::Barbara.Senkwe@tetratech.com::3e87899e-4914-4a71-a4ef-bd0478a33d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86" y="53"/>
      </p:cViewPr>
      <p:guideLst>
        <p:guide orient="horz" pos="935"/>
        <p:guide pos="506"/>
        <p:guide orient="horz" pos="1321"/>
        <p:guide orient="horz" pos="5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4C024A-D3E1-40A9-8A24-5BD6CD3C1566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r-FR"/>
        </a:p>
      </dgm:t>
    </dgm:pt>
    <dgm:pt modelId="{DA2C5BEA-BB3C-4B41-8538-B34C9AA744ED}">
      <dgm:prSet phldrT="[Text]" custT="1"/>
      <dgm:spPr>
        <a:ln>
          <a:noFill/>
        </a:ln>
      </dgm:spPr>
      <dgm:t>
        <a:bodyPr/>
        <a:lstStyle/>
        <a:p>
          <a:r>
            <a:rPr lang="en-US" sz="1800" b="1" i="0" noProof="0" dirty="0">
              <a:latin typeface="Quicksand"/>
            </a:rPr>
            <a:t>Technical diagnostics and Financial Landscape</a:t>
          </a:r>
          <a:endParaRPr lang="en-US" sz="1800" dirty="0"/>
        </a:p>
      </dgm:t>
    </dgm:pt>
    <dgm:pt modelId="{B5D0AC56-C6D1-4C3D-9AE7-39774A140C62}" type="parTrans" cxnId="{28919D4E-550D-46ED-A82B-621803FEE314}">
      <dgm:prSet/>
      <dgm:spPr/>
      <dgm:t>
        <a:bodyPr/>
        <a:lstStyle/>
        <a:p>
          <a:endParaRPr lang="en-US" sz="1800" b="1" noProof="0">
            <a:latin typeface="Quicksand"/>
          </a:endParaRPr>
        </a:p>
      </dgm:t>
    </dgm:pt>
    <dgm:pt modelId="{AC80A1AE-17DF-4F86-A517-DAE57D212C92}" type="sibTrans" cxnId="{28919D4E-550D-46ED-A82B-621803FEE314}">
      <dgm:prSet/>
      <dgm:spPr/>
      <dgm:t>
        <a:bodyPr/>
        <a:lstStyle/>
        <a:p>
          <a:endParaRPr lang="en-US" sz="1800" b="1" noProof="0">
            <a:latin typeface="Quicksand"/>
          </a:endParaRPr>
        </a:p>
      </dgm:t>
    </dgm:pt>
    <dgm:pt modelId="{A7F1AD01-7EAC-4486-8B16-0DC986BC6D00}">
      <dgm:prSet custT="1"/>
      <dgm:spPr>
        <a:ln>
          <a:noFill/>
        </a:ln>
      </dgm:spPr>
      <dgm:t>
        <a:bodyPr/>
        <a:lstStyle/>
        <a:p>
          <a:r>
            <a:rPr lang="en-US" sz="1800" b="1" noProof="0" dirty="0">
              <a:latin typeface="Quicksand"/>
            </a:rPr>
            <a:t>Coaching and individualized capacity building support</a:t>
          </a:r>
        </a:p>
      </dgm:t>
    </dgm:pt>
    <dgm:pt modelId="{3D817E29-053B-4DF0-B3BF-128143737A30}" type="parTrans" cxnId="{CDE57614-BCE8-4BF2-B8FA-017DE99A8862}">
      <dgm:prSet/>
      <dgm:spPr/>
      <dgm:t>
        <a:bodyPr/>
        <a:lstStyle/>
        <a:p>
          <a:endParaRPr lang="en-US" sz="1800" b="1" noProof="0">
            <a:latin typeface="Quicksand"/>
          </a:endParaRPr>
        </a:p>
      </dgm:t>
    </dgm:pt>
    <dgm:pt modelId="{DD22FA73-6DC4-4F95-989A-4645CCA20518}" type="sibTrans" cxnId="{CDE57614-BCE8-4BF2-B8FA-017DE99A8862}">
      <dgm:prSet/>
      <dgm:spPr/>
      <dgm:t>
        <a:bodyPr/>
        <a:lstStyle/>
        <a:p>
          <a:endParaRPr lang="en-US" sz="1800" b="1" noProof="0">
            <a:latin typeface="Quicksand"/>
          </a:endParaRPr>
        </a:p>
      </dgm:t>
    </dgm:pt>
    <dgm:pt modelId="{87BDA52F-47BC-40E3-8296-101A89A0517F}">
      <dgm:prSet custT="1"/>
      <dgm:spPr>
        <a:ln>
          <a:noFill/>
        </a:ln>
      </dgm:spPr>
      <dgm:t>
        <a:bodyPr/>
        <a:lstStyle/>
        <a:p>
          <a:r>
            <a:rPr lang="en-US" sz="1800" b="1" noProof="0" dirty="0">
              <a:latin typeface="Quicksand"/>
            </a:rPr>
            <a:t>Financial product for truck fleet replacement (PARC) prepared </a:t>
          </a:r>
        </a:p>
      </dgm:t>
    </dgm:pt>
    <dgm:pt modelId="{D993200C-B39B-4C41-B479-8F4F9CE9CBF2}" type="parTrans" cxnId="{15C44481-0D8A-40DA-AB04-F6A95A2FFBA0}">
      <dgm:prSet/>
      <dgm:spPr/>
      <dgm:t>
        <a:bodyPr/>
        <a:lstStyle/>
        <a:p>
          <a:endParaRPr lang="en-US" sz="1800" b="1" noProof="0">
            <a:latin typeface="Quicksand"/>
          </a:endParaRPr>
        </a:p>
      </dgm:t>
    </dgm:pt>
    <dgm:pt modelId="{CDCFC754-D951-4233-9DA7-A7EE129E7E5B}" type="sibTrans" cxnId="{15C44481-0D8A-40DA-AB04-F6A95A2FFBA0}">
      <dgm:prSet/>
      <dgm:spPr/>
      <dgm:t>
        <a:bodyPr/>
        <a:lstStyle/>
        <a:p>
          <a:endParaRPr lang="en-US" sz="1800" b="1" noProof="0">
            <a:latin typeface="Quicksand"/>
          </a:endParaRPr>
        </a:p>
      </dgm:t>
    </dgm:pt>
    <dgm:pt modelId="{26DF81B3-3EFE-4922-A6B6-79590D003A40}">
      <dgm:prSet custT="1"/>
      <dgm:spPr>
        <a:ln>
          <a:noFill/>
        </a:ln>
      </dgm:spPr>
      <dgm:t>
        <a:bodyPr/>
        <a:lstStyle/>
        <a:p>
          <a:r>
            <a:rPr lang="en-US" sz="1800" b="1" noProof="0" dirty="0">
              <a:latin typeface="Quicksand"/>
            </a:rPr>
            <a:t>Financial institutions interested to engage with SSPs</a:t>
          </a:r>
        </a:p>
      </dgm:t>
    </dgm:pt>
    <dgm:pt modelId="{33717370-FCF3-4D5C-871B-AA287A3813C6}" type="sibTrans" cxnId="{B85B5834-E440-4E4A-94EC-BB1B787B46CD}">
      <dgm:prSet/>
      <dgm:spPr/>
      <dgm:t>
        <a:bodyPr/>
        <a:lstStyle/>
        <a:p>
          <a:endParaRPr lang="en-US" sz="1800" b="1" noProof="0">
            <a:latin typeface="Quicksand"/>
          </a:endParaRPr>
        </a:p>
      </dgm:t>
    </dgm:pt>
    <dgm:pt modelId="{E99960E2-D0AB-4CEE-9836-055F53FC807C}" type="parTrans" cxnId="{B85B5834-E440-4E4A-94EC-BB1B787B46CD}">
      <dgm:prSet/>
      <dgm:spPr/>
      <dgm:t>
        <a:bodyPr/>
        <a:lstStyle/>
        <a:p>
          <a:endParaRPr lang="en-US" sz="1800" b="1" noProof="0">
            <a:latin typeface="Quicksand"/>
          </a:endParaRPr>
        </a:p>
      </dgm:t>
    </dgm:pt>
    <dgm:pt modelId="{11632D87-1C58-4529-80CE-9A8C71624F93}">
      <dgm:prSet phldr="0" custT="1"/>
      <dgm:spPr>
        <a:ln>
          <a:noFill/>
        </a:ln>
      </dgm:spPr>
      <dgm:t>
        <a:bodyPr/>
        <a:lstStyle/>
        <a:p>
          <a:r>
            <a:rPr lang="en-US" sz="1800" b="1" i="0" noProof="0" dirty="0">
              <a:latin typeface="Quicksand"/>
            </a:rPr>
            <a:t>Financial models and financing teasers developed</a:t>
          </a:r>
          <a:endParaRPr lang="en-US" sz="1800" dirty="0"/>
        </a:p>
      </dgm:t>
    </dgm:pt>
    <dgm:pt modelId="{CB564192-2B13-4C2D-9FC5-52837B2E24C2}" type="parTrans" cxnId="{46506494-F696-4B58-A7BC-7F63CF721A21}">
      <dgm:prSet/>
      <dgm:spPr/>
      <dgm:t>
        <a:bodyPr/>
        <a:lstStyle/>
        <a:p>
          <a:endParaRPr lang="en-US" sz="1800"/>
        </a:p>
      </dgm:t>
    </dgm:pt>
    <dgm:pt modelId="{D495AB81-A33E-4F62-BD6E-BB9C0B888B0B}" type="sibTrans" cxnId="{46506494-F696-4B58-A7BC-7F63CF721A21}">
      <dgm:prSet/>
      <dgm:spPr/>
      <dgm:t>
        <a:bodyPr/>
        <a:lstStyle/>
        <a:p>
          <a:endParaRPr lang="en-US" sz="1800"/>
        </a:p>
      </dgm:t>
    </dgm:pt>
    <dgm:pt modelId="{652C55E6-C335-423D-9C8D-EE3F22B61F2F}">
      <dgm:prSet phldr="0" custT="1"/>
      <dgm:spPr>
        <a:ln>
          <a:noFill/>
        </a:ln>
      </dgm:spPr>
      <dgm:t>
        <a:bodyPr/>
        <a:lstStyle/>
        <a:p>
          <a:pPr rtl="0"/>
          <a:r>
            <a:rPr lang="en-US" sz="1800" b="1" i="0" noProof="0" dirty="0">
              <a:latin typeface="Quicksand"/>
            </a:rPr>
            <a:t>WASH Market assessments and segmentation</a:t>
          </a:r>
        </a:p>
      </dgm:t>
    </dgm:pt>
    <dgm:pt modelId="{49002082-3DD0-4844-A1B9-198B859C17DA}" type="parTrans" cxnId="{74F9FCD8-90DC-49D9-94CF-45C511C6D25B}">
      <dgm:prSet/>
      <dgm:spPr/>
      <dgm:t>
        <a:bodyPr/>
        <a:lstStyle/>
        <a:p>
          <a:endParaRPr lang="en-US" sz="1800"/>
        </a:p>
      </dgm:t>
    </dgm:pt>
    <dgm:pt modelId="{8B0B3903-31B1-4627-B297-E9DD58E5D0CD}" type="sibTrans" cxnId="{74F9FCD8-90DC-49D9-94CF-45C511C6D25B}">
      <dgm:prSet/>
      <dgm:spPr/>
      <dgm:t>
        <a:bodyPr/>
        <a:lstStyle/>
        <a:p>
          <a:endParaRPr lang="en-US" sz="1800"/>
        </a:p>
      </dgm:t>
    </dgm:pt>
    <dgm:pt modelId="{0FBCBEE8-9080-487B-86C3-8868E667E2D4}" type="pres">
      <dgm:prSet presAssocID="{7B4C024A-D3E1-40A9-8A24-5BD6CD3C1566}" presName="Name0" presStyleCnt="0">
        <dgm:presLayoutVars>
          <dgm:chMax val="7"/>
          <dgm:chPref val="7"/>
          <dgm:dir/>
        </dgm:presLayoutVars>
      </dgm:prSet>
      <dgm:spPr/>
    </dgm:pt>
    <dgm:pt modelId="{671A0505-D922-4B51-96EB-18776A231CE7}" type="pres">
      <dgm:prSet presAssocID="{7B4C024A-D3E1-40A9-8A24-5BD6CD3C1566}" presName="Name1" presStyleCnt="0"/>
      <dgm:spPr/>
    </dgm:pt>
    <dgm:pt modelId="{C67DE348-50D9-428F-9491-94F4261681CE}" type="pres">
      <dgm:prSet presAssocID="{7B4C024A-D3E1-40A9-8A24-5BD6CD3C1566}" presName="cycle" presStyleCnt="0"/>
      <dgm:spPr/>
    </dgm:pt>
    <dgm:pt modelId="{6228ABC4-EEBB-4527-8A1A-8A8D8079AC1F}" type="pres">
      <dgm:prSet presAssocID="{7B4C024A-D3E1-40A9-8A24-5BD6CD3C1566}" presName="srcNode" presStyleLbl="node1" presStyleIdx="0" presStyleCnt="6"/>
      <dgm:spPr/>
    </dgm:pt>
    <dgm:pt modelId="{2FC6CD6A-A665-4E37-9622-F8E737E35F57}" type="pres">
      <dgm:prSet presAssocID="{7B4C024A-D3E1-40A9-8A24-5BD6CD3C1566}" presName="conn" presStyleLbl="parChTrans1D2" presStyleIdx="0" presStyleCnt="1" custScaleY="86228" custLinFactNeighborY="-1610"/>
      <dgm:spPr/>
    </dgm:pt>
    <dgm:pt modelId="{4D8F5047-1D40-465F-BE6E-DD2B6E69A083}" type="pres">
      <dgm:prSet presAssocID="{7B4C024A-D3E1-40A9-8A24-5BD6CD3C1566}" presName="extraNode" presStyleLbl="node1" presStyleIdx="0" presStyleCnt="6"/>
      <dgm:spPr/>
    </dgm:pt>
    <dgm:pt modelId="{AD821180-CDB5-459A-8860-16B8727803D3}" type="pres">
      <dgm:prSet presAssocID="{7B4C024A-D3E1-40A9-8A24-5BD6CD3C1566}" presName="dstNode" presStyleLbl="node1" presStyleIdx="0" presStyleCnt="6"/>
      <dgm:spPr/>
    </dgm:pt>
    <dgm:pt modelId="{87D46768-1F65-4055-9797-9D60721F9975}" type="pres">
      <dgm:prSet presAssocID="{652C55E6-C335-423D-9C8D-EE3F22B61F2F}" presName="text_1" presStyleLbl="node1" presStyleIdx="0" presStyleCnt="6">
        <dgm:presLayoutVars>
          <dgm:bulletEnabled val="1"/>
        </dgm:presLayoutVars>
      </dgm:prSet>
      <dgm:spPr/>
    </dgm:pt>
    <dgm:pt modelId="{D80D778C-FCF9-40A1-952E-7531B7C86BD3}" type="pres">
      <dgm:prSet presAssocID="{652C55E6-C335-423D-9C8D-EE3F22B61F2F}" presName="accent_1" presStyleCnt="0"/>
      <dgm:spPr/>
    </dgm:pt>
    <dgm:pt modelId="{7C3D3AF2-ABAF-419C-AEA9-1ADC72083C55}" type="pres">
      <dgm:prSet presAssocID="{652C55E6-C335-423D-9C8D-EE3F22B61F2F}" presName="accentRepeatNode" presStyleLbl="solidFgAcc1" presStyleIdx="0" presStyleCnt="6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4A30571B-CF21-43A3-99B8-F0E8F3E1BDEE}" type="pres">
      <dgm:prSet presAssocID="{DA2C5BEA-BB3C-4B41-8538-B34C9AA744ED}" presName="text_2" presStyleLbl="node1" presStyleIdx="1" presStyleCnt="6">
        <dgm:presLayoutVars>
          <dgm:bulletEnabled val="1"/>
        </dgm:presLayoutVars>
      </dgm:prSet>
      <dgm:spPr/>
    </dgm:pt>
    <dgm:pt modelId="{708DDE1B-B727-44C2-96DF-65B6B4F47C77}" type="pres">
      <dgm:prSet presAssocID="{DA2C5BEA-BB3C-4B41-8538-B34C9AA744ED}" presName="accent_2" presStyleCnt="0"/>
      <dgm:spPr/>
    </dgm:pt>
    <dgm:pt modelId="{27903CDC-693D-45E8-991C-8A5A386C4033}" type="pres">
      <dgm:prSet presAssocID="{DA2C5BEA-BB3C-4B41-8538-B34C9AA744ED}" presName="accentRepeatNode" presStyleLbl="solidFgAcc1" presStyleIdx="1" presStyleCnt="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3CE57D69-2278-4A35-81C6-8BB94E8D02E6}" type="pres">
      <dgm:prSet presAssocID="{11632D87-1C58-4529-80CE-9A8C71624F93}" presName="text_3" presStyleLbl="node1" presStyleIdx="2" presStyleCnt="6">
        <dgm:presLayoutVars>
          <dgm:bulletEnabled val="1"/>
        </dgm:presLayoutVars>
      </dgm:prSet>
      <dgm:spPr/>
    </dgm:pt>
    <dgm:pt modelId="{BC15D49B-1BE9-47CA-83C3-8197AEF8C3BC}" type="pres">
      <dgm:prSet presAssocID="{11632D87-1C58-4529-80CE-9A8C71624F93}" presName="accent_3" presStyleCnt="0"/>
      <dgm:spPr/>
    </dgm:pt>
    <dgm:pt modelId="{F899F8DE-3EB1-4AD2-BB1A-0EE78C9960D1}" type="pres">
      <dgm:prSet presAssocID="{11632D87-1C58-4529-80CE-9A8C71624F93}" presName="accentRepeatNode" presStyleLbl="solidFgAcc1" presStyleIdx="2" presStyleCnt="6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32ABCC1-4FF3-467F-84E0-7C2E052C3402}" type="pres">
      <dgm:prSet presAssocID="{A7F1AD01-7EAC-4486-8B16-0DC986BC6D00}" presName="text_4" presStyleLbl="node1" presStyleIdx="3" presStyleCnt="6">
        <dgm:presLayoutVars>
          <dgm:bulletEnabled val="1"/>
        </dgm:presLayoutVars>
      </dgm:prSet>
      <dgm:spPr/>
    </dgm:pt>
    <dgm:pt modelId="{CAA88275-7FF2-4C8D-99DA-E7C3C5759777}" type="pres">
      <dgm:prSet presAssocID="{A7F1AD01-7EAC-4486-8B16-0DC986BC6D00}" presName="accent_4" presStyleCnt="0"/>
      <dgm:spPr/>
    </dgm:pt>
    <dgm:pt modelId="{2628C64E-6FE8-4009-A06C-DA1026EF6E4F}" type="pres">
      <dgm:prSet presAssocID="{A7F1AD01-7EAC-4486-8B16-0DC986BC6D00}" presName="accentRepeatNode" presStyleLbl="solidFgAcc1" presStyleIdx="3" presStyleCnt="6" custLinFactNeighborX="-3707" custLinFactNeighborY="-8262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F67056A3-667C-4AB6-AD91-10275D8CC13C}" type="pres">
      <dgm:prSet presAssocID="{87BDA52F-47BC-40E3-8296-101A89A0517F}" presName="text_5" presStyleLbl="node1" presStyleIdx="4" presStyleCnt="6" custLinFactNeighborX="-482" custLinFactNeighborY="23167">
        <dgm:presLayoutVars>
          <dgm:bulletEnabled val="1"/>
        </dgm:presLayoutVars>
      </dgm:prSet>
      <dgm:spPr/>
    </dgm:pt>
    <dgm:pt modelId="{84B0CE2F-7C55-4728-BFFD-F9DEFA5BA344}" type="pres">
      <dgm:prSet presAssocID="{87BDA52F-47BC-40E3-8296-101A89A0517F}" presName="accent_5" presStyleCnt="0"/>
      <dgm:spPr/>
    </dgm:pt>
    <dgm:pt modelId="{156ABB5F-0BD9-44AC-9E54-FE53B02BB5DF}" type="pres">
      <dgm:prSet presAssocID="{87BDA52F-47BC-40E3-8296-101A89A0517F}" presName="accentRepeatNode" presStyleLbl="solidFgAcc1" presStyleIdx="4" presStyleCnt="6" custLinFactNeighborX="-5560" custLinFactNeighborY="-2165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657A1A5-F17D-4CBD-98CD-C4E78F432070}" type="pres">
      <dgm:prSet presAssocID="{26DF81B3-3EFE-4922-A6B6-79590D003A40}" presName="text_6" presStyleLbl="node1" presStyleIdx="5" presStyleCnt="6">
        <dgm:presLayoutVars>
          <dgm:bulletEnabled val="1"/>
        </dgm:presLayoutVars>
      </dgm:prSet>
      <dgm:spPr/>
    </dgm:pt>
    <dgm:pt modelId="{F1C32E8C-E3CE-440D-8DB1-418B96DFC30F}" type="pres">
      <dgm:prSet presAssocID="{26DF81B3-3EFE-4922-A6B6-79590D003A40}" presName="accent_6" presStyleCnt="0"/>
      <dgm:spPr/>
    </dgm:pt>
    <dgm:pt modelId="{4205F745-9474-4712-A70E-3F51245F9C40}" type="pres">
      <dgm:prSet presAssocID="{26DF81B3-3EFE-4922-A6B6-79590D003A40}" presName="accentRepeatNode" presStyleLbl="solidFgAcc1" presStyleIdx="5" presStyleCnt="6" custLinFactNeighborY="-44022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</dgm:ptLst>
  <dgm:cxnLst>
    <dgm:cxn modelId="{CDE57614-BCE8-4BF2-B8FA-017DE99A8862}" srcId="{7B4C024A-D3E1-40A9-8A24-5BD6CD3C1566}" destId="{A7F1AD01-7EAC-4486-8B16-0DC986BC6D00}" srcOrd="3" destOrd="0" parTransId="{3D817E29-053B-4DF0-B3BF-128143737A30}" sibTransId="{DD22FA73-6DC4-4F95-989A-4645CCA20518}"/>
    <dgm:cxn modelId="{C85FB818-B844-44BF-AE63-44BAC7D91CF2}" type="presOf" srcId="{7B4C024A-D3E1-40A9-8A24-5BD6CD3C1566}" destId="{0FBCBEE8-9080-487B-86C3-8868E667E2D4}" srcOrd="0" destOrd="0" presId="urn:microsoft.com/office/officeart/2008/layout/VerticalCurvedList"/>
    <dgm:cxn modelId="{DD96DA19-BF4C-4F0A-8EB4-AB5A53EF8549}" type="presOf" srcId="{11632D87-1C58-4529-80CE-9A8C71624F93}" destId="{3CE57D69-2278-4A35-81C6-8BB94E8D02E6}" srcOrd="0" destOrd="0" presId="urn:microsoft.com/office/officeart/2008/layout/VerticalCurvedList"/>
    <dgm:cxn modelId="{B85B5834-E440-4E4A-94EC-BB1B787B46CD}" srcId="{7B4C024A-D3E1-40A9-8A24-5BD6CD3C1566}" destId="{26DF81B3-3EFE-4922-A6B6-79590D003A40}" srcOrd="5" destOrd="0" parTransId="{E99960E2-D0AB-4CEE-9836-055F53FC807C}" sibTransId="{33717370-FCF3-4D5C-871B-AA287A3813C6}"/>
    <dgm:cxn modelId="{FC7B713E-D4F3-4FE5-949E-149D262332F1}" type="presOf" srcId="{87BDA52F-47BC-40E3-8296-101A89A0517F}" destId="{F67056A3-667C-4AB6-AD91-10275D8CC13C}" srcOrd="0" destOrd="0" presId="urn:microsoft.com/office/officeart/2008/layout/VerticalCurvedList"/>
    <dgm:cxn modelId="{DEDE0166-33FC-44D7-BB60-266D4BCD21C9}" type="presOf" srcId="{A7F1AD01-7EAC-4486-8B16-0DC986BC6D00}" destId="{A32ABCC1-4FF3-467F-84E0-7C2E052C3402}" srcOrd="0" destOrd="0" presId="urn:microsoft.com/office/officeart/2008/layout/VerticalCurvedList"/>
    <dgm:cxn modelId="{28919D4E-550D-46ED-A82B-621803FEE314}" srcId="{7B4C024A-D3E1-40A9-8A24-5BD6CD3C1566}" destId="{DA2C5BEA-BB3C-4B41-8538-B34C9AA744ED}" srcOrd="1" destOrd="0" parTransId="{B5D0AC56-C6D1-4C3D-9AE7-39774A140C62}" sibTransId="{AC80A1AE-17DF-4F86-A517-DAE57D212C92}"/>
    <dgm:cxn modelId="{1403E46F-373E-40DE-A5E8-0D8465A1FF5F}" type="presOf" srcId="{DA2C5BEA-BB3C-4B41-8538-B34C9AA744ED}" destId="{4A30571B-CF21-43A3-99B8-F0E8F3E1BDEE}" srcOrd="0" destOrd="0" presId="urn:microsoft.com/office/officeart/2008/layout/VerticalCurvedList"/>
    <dgm:cxn modelId="{15C44481-0D8A-40DA-AB04-F6A95A2FFBA0}" srcId="{7B4C024A-D3E1-40A9-8A24-5BD6CD3C1566}" destId="{87BDA52F-47BC-40E3-8296-101A89A0517F}" srcOrd="4" destOrd="0" parTransId="{D993200C-B39B-4C41-B479-8F4F9CE9CBF2}" sibTransId="{CDCFC754-D951-4233-9DA7-A7EE129E7E5B}"/>
    <dgm:cxn modelId="{46506494-F696-4B58-A7BC-7F63CF721A21}" srcId="{7B4C024A-D3E1-40A9-8A24-5BD6CD3C1566}" destId="{11632D87-1C58-4529-80CE-9A8C71624F93}" srcOrd="2" destOrd="0" parTransId="{CB564192-2B13-4C2D-9FC5-52837B2E24C2}" sibTransId="{D495AB81-A33E-4F62-BD6E-BB9C0B888B0B}"/>
    <dgm:cxn modelId="{46290BB5-56F2-437B-814A-951C6E394212}" type="presOf" srcId="{26DF81B3-3EFE-4922-A6B6-79590D003A40}" destId="{B657A1A5-F17D-4CBD-98CD-C4E78F432070}" srcOrd="0" destOrd="0" presId="urn:microsoft.com/office/officeart/2008/layout/VerticalCurvedList"/>
    <dgm:cxn modelId="{AA7991D6-02EC-4E4D-AAAE-D2BF8C0A50B0}" type="presOf" srcId="{652C55E6-C335-423D-9C8D-EE3F22B61F2F}" destId="{87D46768-1F65-4055-9797-9D60721F9975}" srcOrd="0" destOrd="0" presId="urn:microsoft.com/office/officeart/2008/layout/VerticalCurvedList"/>
    <dgm:cxn modelId="{74F9FCD8-90DC-49D9-94CF-45C511C6D25B}" srcId="{7B4C024A-D3E1-40A9-8A24-5BD6CD3C1566}" destId="{652C55E6-C335-423D-9C8D-EE3F22B61F2F}" srcOrd="0" destOrd="0" parTransId="{49002082-3DD0-4844-A1B9-198B859C17DA}" sibTransId="{8B0B3903-31B1-4627-B297-E9DD58E5D0CD}"/>
    <dgm:cxn modelId="{EBC208F7-F879-4118-BD14-CD6450304ABE}" type="presOf" srcId="{8B0B3903-31B1-4627-B297-E9DD58E5D0CD}" destId="{2FC6CD6A-A665-4E37-9622-F8E737E35F57}" srcOrd="0" destOrd="0" presId="urn:microsoft.com/office/officeart/2008/layout/VerticalCurvedList"/>
    <dgm:cxn modelId="{6DA68825-5380-492C-869C-0A545F5B876D}" type="presParOf" srcId="{0FBCBEE8-9080-487B-86C3-8868E667E2D4}" destId="{671A0505-D922-4B51-96EB-18776A231CE7}" srcOrd="0" destOrd="0" presId="urn:microsoft.com/office/officeart/2008/layout/VerticalCurvedList"/>
    <dgm:cxn modelId="{0D5E1A03-B63C-41AE-80A4-08D75294EADD}" type="presParOf" srcId="{671A0505-D922-4B51-96EB-18776A231CE7}" destId="{C67DE348-50D9-428F-9491-94F4261681CE}" srcOrd="0" destOrd="0" presId="urn:microsoft.com/office/officeart/2008/layout/VerticalCurvedList"/>
    <dgm:cxn modelId="{03C24DF8-9AD2-4365-8BCB-FC8152066CAE}" type="presParOf" srcId="{C67DE348-50D9-428F-9491-94F4261681CE}" destId="{6228ABC4-EEBB-4527-8A1A-8A8D8079AC1F}" srcOrd="0" destOrd="0" presId="urn:microsoft.com/office/officeart/2008/layout/VerticalCurvedList"/>
    <dgm:cxn modelId="{3393F8B3-79A7-49ED-81F2-980EE0D8FACE}" type="presParOf" srcId="{C67DE348-50D9-428F-9491-94F4261681CE}" destId="{2FC6CD6A-A665-4E37-9622-F8E737E35F57}" srcOrd="1" destOrd="0" presId="urn:microsoft.com/office/officeart/2008/layout/VerticalCurvedList"/>
    <dgm:cxn modelId="{F7447AC1-4FA5-4464-921E-D9AAA20D77DB}" type="presParOf" srcId="{C67DE348-50D9-428F-9491-94F4261681CE}" destId="{4D8F5047-1D40-465F-BE6E-DD2B6E69A083}" srcOrd="2" destOrd="0" presId="urn:microsoft.com/office/officeart/2008/layout/VerticalCurvedList"/>
    <dgm:cxn modelId="{01584C98-942C-47A1-B3AD-768DD0220895}" type="presParOf" srcId="{C67DE348-50D9-428F-9491-94F4261681CE}" destId="{AD821180-CDB5-459A-8860-16B8727803D3}" srcOrd="3" destOrd="0" presId="urn:microsoft.com/office/officeart/2008/layout/VerticalCurvedList"/>
    <dgm:cxn modelId="{A9EFEFE4-D15E-4169-AFA5-D31ECC948D92}" type="presParOf" srcId="{671A0505-D922-4B51-96EB-18776A231CE7}" destId="{87D46768-1F65-4055-9797-9D60721F9975}" srcOrd="1" destOrd="0" presId="urn:microsoft.com/office/officeart/2008/layout/VerticalCurvedList"/>
    <dgm:cxn modelId="{6EA03C54-C9E4-4E12-B224-EC1E80384E76}" type="presParOf" srcId="{671A0505-D922-4B51-96EB-18776A231CE7}" destId="{D80D778C-FCF9-40A1-952E-7531B7C86BD3}" srcOrd="2" destOrd="0" presId="urn:microsoft.com/office/officeart/2008/layout/VerticalCurvedList"/>
    <dgm:cxn modelId="{B18C207A-B7CE-4FF8-9269-9C20F2B0B074}" type="presParOf" srcId="{D80D778C-FCF9-40A1-952E-7531B7C86BD3}" destId="{7C3D3AF2-ABAF-419C-AEA9-1ADC72083C55}" srcOrd="0" destOrd="0" presId="urn:microsoft.com/office/officeart/2008/layout/VerticalCurvedList"/>
    <dgm:cxn modelId="{CC3FD225-5886-4148-BFDF-F4A994D30C56}" type="presParOf" srcId="{671A0505-D922-4B51-96EB-18776A231CE7}" destId="{4A30571B-CF21-43A3-99B8-F0E8F3E1BDEE}" srcOrd="3" destOrd="0" presId="urn:microsoft.com/office/officeart/2008/layout/VerticalCurvedList"/>
    <dgm:cxn modelId="{9EFEFCBB-DF13-4098-B2BC-69E0ED351855}" type="presParOf" srcId="{671A0505-D922-4B51-96EB-18776A231CE7}" destId="{708DDE1B-B727-44C2-96DF-65B6B4F47C77}" srcOrd="4" destOrd="0" presId="urn:microsoft.com/office/officeart/2008/layout/VerticalCurvedList"/>
    <dgm:cxn modelId="{DA608887-1F74-45F1-B0FA-616801485957}" type="presParOf" srcId="{708DDE1B-B727-44C2-96DF-65B6B4F47C77}" destId="{27903CDC-693D-45E8-991C-8A5A386C4033}" srcOrd="0" destOrd="0" presId="urn:microsoft.com/office/officeart/2008/layout/VerticalCurvedList"/>
    <dgm:cxn modelId="{32548F4C-3112-40EA-A217-59D8C83DDA52}" type="presParOf" srcId="{671A0505-D922-4B51-96EB-18776A231CE7}" destId="{3CE57D69-2278-4A35-81C6-8BB94E8D02E6}" srcOrd="5" destOrd="0" presId="urn:microsoft.com/office/officeart/2008/layout/VerticalCurvedList"/>
    <dgm:cxn modelId="{C8C20499-121F-44AB-BB63-E66A188F597A}" type="presParOf" srcId="{671A0505-D922-4B51-96EB-18776A231CE7}" destId="{BC15D49B-1BE9-47CA-83C3-8197AEF8C3BC}" srcOrd="6" destOrd="0" presId="urn:microsoft.com/office/officeart/2008/layout/VerticalCurvedList"/>
    <dgm:cxn modelId="{C8D35383-AF73-4583-9EFE-366DFAE02F3C}" type="presParOf" srcId="{BC15D49B-1BE9-47CA-83C3-8197AEF8C3BC}" destId="{F899F8DE-3EB1-4AD2-BB1A-0EE78C9960D1}" srcOrd="0" destOrd="0" presId="urn:microsoft.com/office/officeart/2008/layout/VerticalCurvedList"/>
    <dgm:cxn modelId="{24909E07-5FB7-4EA6-8781-17C1FE3B2F23}" type="presParOf" srcId="{671A0505-D922-4B51-96EB-18776A231CE7}" destId="{A32ABCC1-4FF3-467F-84E0-7C2E052C3402}" srcOrd="7" destOrd="0" presId="urn:microsoft.com/office/officeart/2008/layout/VerticalCurvedList"/>
    <dgm:cxn modelId="{A1500206-BE96-45BB-94C1-8C7B157E261A}" type="presParOf" srcId="{671A0505-D922-4B51-96EB-18776A231CE7}" destId="{CAA88275-7FF2-4C8D-99DA-E7C3C5759777}" srcOrd="8" destOrd="0" presId="urn:microsoft.com/office/officeart/2008/layout/VerticalCurvedList"/>
    <dgm:cxn modelId="{469E6C0B-EB35-45C5-8623-97F1AA557000}" type="presParOf" srcId="{CAA88275-7FF2-4C8D-99DA-E7C3C5759777}" destId="{2628C64E-6FE8-4009-A06C-DA1026EF6E4F}" srcOrd="0" destOrd="0" presId="urn:microsoft.com/office/officeart/2008/layout/VerticalCurvedList"/>
    <dgm:cxn modelId="{84773FFF-9B7B-44CF-92BF-93AB6989F80A}" type="presParOf" srcId="{671A0505-D922-4B51-96EB-18776A231CE7}" destId="{F67056A3-667C-4AB6-AD91-10275D8CC13C}" srcOrd="9" destOrd="0" presId="urn:microsoft.com/office/officeart/2008/layout/VerticalCurvedList"/>
    <dgm:cxn modelId="{B9B35CE3-B0EA-4719-97FC-926033123796}" type="presParOf" srcId="{671A0505-D922-4B51-96EB-18776A231CE7}" destId="{84B0CE2F-7C55-4728-BFFD-F9DEFA5BA344}" srcOrd="10" destOrd="0" presId="urn:microsoft.com/office/officeart/2008/layout/VerticalCurvedList"/>
    <dgm:cxn modelId="{A5A2F5B1-8DCE-4A1A-9649-05CBF3D25551}" type="presParOf" srcId="{84B0CE2F-7C55-4728-BFFD-F9DEFA5BA344}" destId="{156ABB5F-0BD9-44AC-9E54-FE53B02BB5DF}" srcOrd="0" destOrd="0" presId="urn:microsoft.com/office/officeart/2008/layout/VerticalCurvedList"/>
    <dgm:cxn modelId="{8A637849-FEEC-4E36-BD57-B3CC9811572A}" type="presParOf" srcId="{671A0505-D922-4B51-96EB-18776A231CE7}" destId="{B657A1A5-F17D-4CBD-98CD-C4E78F432070}" srcOrd="11" destOrd="0" presId="urn:microsoft.com/office/officeart/2008/layout/VerticalCurvedList"/>
    <dgm:cxn modelId="{F86FC9DA-41A0-49E2-94BE-3B1C256B7709}" type="presParOf" srcId="{671A0505-D922-4B51-96EB-18776A231CE7}" destId="{F1C32E8C-E3CE-440D-8DB1-418B96DFC30F}" srcOrd="12" destOrd="0" presId="urn:microsoft.com/office/officeart/2008/layout/VerticalCurvedList"/>
    <dgm:cxn modelId="{DDDCE77E-EAB2-4DA8-A0AD-72374907BA82}" type="presParOf" srcId="{F1C32E8C-E3CE-440D-8DB1-418B96DFC30F}" destId="{4205F745-9474-4712-A70E-3F51245F9C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6CD6A-A665-4E37-9622-F8E737E35F57}">
      <dsp:nvSpPr>
        <dsp:cNvPr id="0" name=""/>
        <dsp:cNvSpPr/>
      </dsp:nvSpPr>
      <dsp:spPr>
        <a:xfrm>
          <a:off x="-5169077" y="-467016"/>
          <a:ext cx="6155568" cy="5307823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46768-1F65-4055-9797-9D60721F9975}">
      <dsp:nvSpPr>
        <dsp:cNvPr id="0" name=""/>
        <dsp:cNvSpPr/>
      </dsp:nvSpPr>
      <dsp:spPr>
        <a:xfrm>
          <a:off x="367929" y="240761"/>
          <a:ext cx="7341260" cy="4813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noProof="0" dirty="0">
              <a:latin typeface="Quicksand"/>
            </a:rPr>
            <a:t>WASH Market assessments and segmentation</a:t>
          </a:r>
        </a:p>
      </dsp:txBody>
      <dsp:txXfrm>
        <a:off x="367929" y="240761"/>
        <a:ext cx="7341260" cy="481340"/>
      </dsp:txXfrm>
    </dsp:sp>
    <dsp:sp modelId="{7C3D3AF2-ABAF-419C-AEA9-1ADC72083C55}">
      <dsp:nvSpPr>
        <dsp:cNvPr id="0" name=""/>
        <dsp:cNvSpPr/>
      </dsp:nvSpPr>
      <dsp:spPr>
        <a:xfrm>
          <a:off x="67092" y="180594"/>
          <a:ext cx="601675" cy="601675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0571B-CF21-43A3-99B8-F0E8F3E1BDEE}">
      <dsp:nvSpPr>
        <dsp:cNvPr id="0" name=""/>
        <dsp:cNvSpPr/>
      </dsp:nvSpPr>
      <dsp:spPr>
        <a:xfrm>
          <a:off x="763864" y="962680"/>
          <a:ext cx="6945325" cy="4813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noProof="0" dirty="0">
              <a:latin typeface="Quicksand"/>
            </a:rPr>
            <a:t>Technical diagnostics and Financial Landscape</a:t>
          </a:r>
          <a:endParaRPr lang="en-US" sz="1800" kern="1200" dirty="0"/>
        </a:p>
      </dsp:txBody>
      <dsp:txXfrm>
        <a:off x="763864" y="962680"/>
        <a:ext cx="6945325" cy="481340"/>
      </dsp:txXfrm>
    </dsp:sp>
    <dsp:sp modelId="{27903CDC-693D-45E8-991C-8A5A386C4033}">
      <dsp:nvSpPr>
        <dsp:cNvPr id="0" name=""/>
        <dsp:cNvSpPr/>
      </dsp:nvSpPr>
      <dsp:spPr>
        <a:xfrm>
          <a:off x="463027" y="902512"/>
          <a:ext cx="601675" cy="601675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57D69-2278-4A35-81C6-8BB94E8D02E6}">
      <dsp:nvSpPr>
        <dsp:cNvPr id="0" name=""/>
        <dsp:cNvSpPr/>
      </dsp:nvSpPr>
      <dsp:spPr>
        <a:xfrm>
          <a:off x="944916" y="1684599"/>
          <a:ext cx="6764274" cy="4813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noProof="0" dirty="0">
              <a:latin typeface="Quicksand"/>
            </a:rPr>
            <a:t>Financial models and financing teasers developed</a:t>
          </a:r>
          <a:endParaRPr lang="en-US" sz="1800" kern="1200" dirty="0"/>
        </a:p>
      </dsp:txBody>
      <dsp:txXfrm>
        <a:off x="944916" y="1684599"/>
        <a:ext cx="6764274" cy="481340"/>
      </dsp:txXfrm>
    </dsp:sp>
    <dsp:sp modelId="{F899F8DE-3EB1-4AD2-BB1A-0EE78C9960D1}">
      <dsp:nvSpPr>
        <dsp:cNvPr id="0" name=""/>
        <dsp:cNvSpPr/>
      </dsp:nvSpPr>
      <dsp:spPr>
        <a:xfrm>
          <a:off x="644078" y="1624431"/>
          <a:ext cx="601675" cy="601675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ABCC1-4FF3-467F-84E0-7C2E052C3402}">
      <dsp:nvSpPr>
        <dsp:cNvPr id="0" name=""/>
        <dsp:cNvSpPr/>
      </dsp:nvSpPr>
      <dsp:spPr>
        <a:xfrm>
          <a:off x="944916" y="2406060"/>
          <a:ext cx="6764274" cy="4813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Quicksand"/>
            </a:rPr>
            <a:t>Coaching and individualized capacity building support</a:t>
          </a:r>
        </a:p>
      </dsp:txBody>
      <dsp:txXfrm>
        <a:off x="944916" y="2406060"/>
        <a:ext cx="6764274" cy="481340"/>
      </dsp:txXfrm>
    </dsp:sp>
    <dsp:sp modelId="{2628C64E-6FE8-4009-A06C-DA1026EF6E4F}">
      <dsp:nvSpPr>
        <dsp:cNvPr id="0" name=""/>
        <dsp:cNvSpPr/>
      </dsp:nvSpPr>
      <dsp:spPr>
        <a:xfrm>
          <a:off x="621774" y="2296182"/>
          <a:ext cx="601675" cy="601675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056A3-667C-4AB6-AD91-10275D8CC13C}">
      <dsp:nvSpPr>
        <dsp:cNvPr id="0" name=""/>
        <dsp:cNvSpPr/>
      </dsp:nvSpPr>
      <dsp:spPr>
        <a:xfrm>
          <a:off x="730388" y="3239491"/>
          <a:ext cx="6945325" cy="4813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Quicksand"/>
            </a:rPr>
            <a:t>Financial product for truck fleet replacement (PARC) prepared </a:t>
          </a:r>
        </a:p>
      </dsp:txBody>
      <dsp:txXfrm>
        <a:off x="730388" y="3239491"/>
        <a:ext cx="6945325" cy="481340"/>
      </dsp:txXfrm>
    </dsp:sp>
    <dsp:sp modelId="{156ABB5F-0BD9-44AC-9E54-FE53B02BB5DF}">
      <dsp:nvSpPr>
        <dsp:cNvPr id="0" name=""/>
        <dsp:cNvSpPr/>
      </dsp:nvSpPr>
      <dsp:spPr>
        <a:xfrm>
          <a:off x="429574" y="2937513"/>
          <a:ext cx="601675" cy="601675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7A1A5-F17D-4CBD-98CD-C4E78F432070}">
      <dsp:nvSpPr>
        <dsp:cNvPr id="0" name=""/>
        <dsp:cNvSpPr/>
      </dsp:nvSpPr>
      <dsp:spPr>
        <a:xfrm>
          <a:off x="367929" y="3849898"/>
          <a:ext cx="7341260" cy="4813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latin typeface="Quicksand"/>
            </a:rPr>
            <a:t>Financial institutions interested to engage with SSPs</a:t>
          </a:r>
        </a:p>
      </dsp:txBody>
      <dsp:txXfrm>
        <a:off x="367929" y="3849898"/>
        <a:ext cx="7341260" cy="481340"/>
      </dsp:txXfrm>
    </dsp:sp>
    <dsp:sp modelId="{4205F745-9474-4712-A70E-3F51245F9C40}">
      <dsp:nvSpPr>
        <dsp:cNvPr id="0" name=""/>
        <dsp:cNvSpPr/>
      </dsp:nvSpPr>
      <dsp:spPr>
        <a:xfrm>
          <a:off x="67092" y="3524861"/>
          <a:ext cx="601675" cy="601675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CD4AF-3119-4B5F-91BE-A2CFC67F13E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9A1CD-FE2B-4A0F-BA0A-5FE82C9BA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0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9A1CD-FE2B-4A0F-BA0A-5FE82C9BA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2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79A1CD-FE2B-4A0F-BA0A-5FE82C9BA4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96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1C1A809C-5CEA-8589-BF5A-DB5080671874}"/>
              </a:ext>
            </a:extLst>
          </p:cNvPr>
          <p:cNvSpPr/>
          <p:nvPr/>
        </p:nvSpPr>
        <p:spPr>
          <a:xfrm>
            <a:off x="0" y="0"/>
            <a:ext cx="12196036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C101554C-03ED-353A-FA67-D4D1210D0670}"/>
              </a:ext>
            </a:extLst>
          </p:cNvPr>
          <p:cNvSpPr/>
          <p:nvPr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7AA6FE-7EC6-165D-2085-FCFB844B5CC6}"/>
              </a:ext>
            </a:extLst>
          </p:cNvPr>
          <p:cNvGrpSpPr/>
          <p:nvPr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6" name="bg object 23">
              <a:extLst>
                <a:ext uri="{FF2B5EF4-FFF2-40B4-BE49-F238E27FC236}">
                  <a16:creationId xmlns:a16="http://schemas.microsoft.com/office/drawing/2014/main" id="{B0BECB1F-ECBC-8769-E3C7-16E2F1025215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4">
              <a:extLst>
                <a:ext uri="{FF2B5EF4-FFF2-40B4-BE49-F238E27FC236}">
                  <a16:creationId xmlns:a16="http://schemas.microsoft.com/office/drawing/2014/main" id="{5A0F166C-5675-4BDF-82C2-1312D3795A30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5">
              <a:extLst>
                <a:ext uri="{FF2B5EF4-FFF2-40B4-BE49-F238E27FC236}">
                  <a16:creationId xmlns:a16="http://schemas.microsoft.com/office/drawing/2014/main" id="{F0D9B2C6-6D12-CCA5-00B9-5E51269E9765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26">
              <a:extLst>
                <a:ext uri="{FF2B5EF4-FFF2-40B4-BE49-F238E27FC236}">
                  <a16:creationId xmlns:a16="http://schemas.microsoft.com/office/drawing/2014/main" id="{BB04FA2D-05E8-025B-D234-184014DA2606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27">
              <a:extLst>
                <a:ext uri="{FF2B5EF4-FFF2-40B4-BE49-F238E27FC236}">
                  <a16:creationId xmlns:a16="http://schemas.microsoft.com/office/drawing/2014/main" id="{C7C47A63-8503-302D-EEC1-8F321F81D4F4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28">
              <a:extLst>
                <a:ext uri="{FF2B5EF4-FFF2-40B4-BE49-F238E27FC236}">
                  <a16:creationId xmlns:a16="http://schemas.microsoft.com/office/drawing/2014/main" id="{5964C189-B02F-4F4E-319E-E3C3858E0426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29">
              <a:extLst>
                <a:ext uri="{FF2B5EF4-FFF2-40B4-BE49-F238E27FC236}">
                  <a16:creationId xmlns:a16="http://schemas.microsoft.com/office/drawing/2014/main" id="{AEB47A71-CFC8-15A6-BEFC-708022A4AF5E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30">
              <a:extLst>
                <a:ext uri="{FF2B5EF4-FFF2-40B4-BE49-F238E27FC236}">
                  <a16:creationId xmlns:a16="http://schemas.microsoft.com/office/drawing/2014/main" id="{746867FF-9D81-E86C-14D3-BA25BF17E6C5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bg object 31">
              <a:extLst>
                <a:ext uri="{FF2B5EF4-FFF2-40B4-BE49-F238E27FC236}">
                  <a16:creationId xmlns:a16="http://schemas.microsoft.com/office/drawing/2014/main" id="{612BE240-184A-F95D-4205-673C737C18BE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9" y="1589518"/>
            <a:ext cx="6384840" cy="1655762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6384840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574039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GB"/>
              <a:t>Presenter names and organisations</a:t>
            </a:r>
          </a:p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61F235-EDD6-AB74-9C26-D2589D0B0BF5}"/>
              </a:ext>
            </a:extLst>
          </p:cNvPr>
          <p:cNvGrpSpPr/>
          <p:nvPr/>
        </p:nvGrpSpPr>
        <p:grpSpPr>
          <a:xfrm>
            <a:off x="9768269" y="5263373"/>
            <a:ext cx="1969708" cy="1135284"/>
            <a:chOff x="9768269" y="5263373"/>
            <a:chExt cx="1969708" cy="1135284"/>
          </a:xfrm>
        </p:grpSpPr>
        <p:sp>
          <p:nvSpPr>
            <p:cNvPr id="9" name="bg object 17">
              <a:extLst>
                <a:ext uri="{FF2B5EF4-FFF2-40B4-BE49-F238E27FC236}">
                  <a16:creationId xmlns:a16="http://schemas.microsoft.com/office/drawing/2014/main" id="{B1A475EC-8DC6-2777-9270-716381F7DA64}"/>
                </a:ext>
              </a:extLst>
            </p:cNvPr>
            <p:cNvSpPr/>
            <p:nvPr/>
          </p:nvSpPr>
          <p:spPr>
            <a:xfrm>
              <a:off x="11351110" y="6342803"/>
              <a:ext cx="232420" cy="55854"/>
            </a:xfrm>
            <a:custGeom>
              <a:avLst/>
              <a:gdLst/>
              <a:ahLst/>
              <a:cxnLst/>
              <a:rect l="l" t="t" r="r" b="b"/>
              <a:pathLst>
                <a:path w="255904" h="61595">
                  <a:moveTo>
                    <a:pt x="45491" y="54190"/>
                  </a:moveTo>
                  <a:lnTo>
                    <a:pt x="43802" y="52768"/>
                  </a:lnTo>
                  <a:lnTo>
                    <a:pt x="9245" y="52768"/>
                  </a:lnTo>
                  <a:lnTo>
                    <a:pt x="9245" y="44780"/>
                  </a:lnTo>
                  <a:lnTo>
                    <a:pt x="14655" y="41402"/>
                  </a:lnTo>
                  <a:lnTo>
                    <a:pt x="26657" y="35267"/>
                  </a:lnTo>
                  <a:lnTo>
                    <a:pt x="34874" y="30670"/>
                  </a:lnTo>
                  <a:lnTo>
                    <a:pt x="40576" y="26225"/>
                  </a:lnTo>
                  <a:lnTo>
                    <a:pt x="43891" y="21399"/>
                  </a:lnTo>
                  <a:lnTo>
                    <a:pt x="44958" y="15633"/>
                  </a:lnTo>
                  <a:lnTo>
                    <a:pt x="43383" y="8851"/>
                  </a:lnTo>
                  <a:lnTo>
                    <a:pt x="38976" y="3962"/>
                  </a:lnTo>
                  <a:lnTo>
                    <a:pt x="32181" y="1003"/>
                  </a:lnTo>
                  <a:lnTo>
                    <a:pt x="23456" y="0"/>
                  </a:lnTo>
                  <a:lnTo>
                    <a:pt x="18389" y="0"/>
                  </a:lnTo>
                  <a:lnTo>
                    <a:pt x="12979" y="711"/>
                  </a:lnTo>
                  <a:lnTo>
                    <a:pt x="3378" y="5245"/>
                  </a:lnTo>
                  <a:lnTo>
                    <a:pt x="1155" y="7023"/>
                  </a:lnTo>
                  <a:lnTo>
                    <a:pt x="1155" y="11455"/>
                  </a:lnTo>
                  <a:lnTo>
                    <a:pt x="2667" y="13144"/>
                  </a:lnTo>
                  <a:lnTo>
                    <a:pt x="5600" y="13144"/>
                  </a:lnTo>
                  <a:lnTo>
                    <a:pt x="6311" y="12877"/>
                  </a:lnTo>
                  <a:lnTo>
                    <a:pt x="12255" y="8978"/>
                  </a:lnTo>
                  <a:lnTo>
                    <a:pt x="16611" y="7467"/>
                  </a:lnTo>
                  <a:lnTo>
                    <a:pt x="31267" y="7467"/>
                  </a:lnTo>
                  <a:lnTo>
                    <a:pt x="36601" y="10210"/>
                  </a:lnTo>
                  <a:lnTo>
                    <a:pt x="36601" y="21678"/>
                  </a:lnTo>
                  <a:lnTo>
                    <a:pt x="30124" y="24879"/>
                  </a:lnTo>
                  <a:lnTo>
                    <a:pt x="19456" y="30378"/>
                  </a:lnTo>
                  <a:lnTo>
                    <a:pt x="11137" y="35166"/>
                  </a:lnTo>
                  <a:lnTo>
                    <a:pt x="5041" y="40436"/>
                  </a:lnTo>
                  <a:lnTo>
                    <a:pt x="1282" y="47193"/>
                  </a:lnTo>
                  <a:lnTo>
                    <a:pt x="0" y="56413"/>
                  </a:lnTo>
                  <a:lnTo>
                    <a:pt x="0" y="58458"/>
                  </a:lnTo>
                  <a:lnTo>
                    <a:pt x="1600" y="60236"/>
                  </a:lnTo>
                  <a:lnTo>
                    <a:pt x="41757" y="60236"/>
                  </a:lnTo>
                  <a:lnTo>
                    <a:pt x="43802" y="60236"/>
                  </a:lnTo>
                  <a:lnTo>
                    <a:pt x="45491" y="58724"/>
                  </a:lnTo>
                  <a:lnTo>
                    <a:pt x="45491" y="54190"/>
                  </a:lnTo>
                  <a:close/>
                </a:path>
                <a:path w="255904" h="61595">
                  <a:moveTo>
                    <a:pt x="118351" y="30645"/>
                  </a:moveTo>
                  <a:lnTo>
                    <a:pt x="116674" y="19113"/>
                  </a:lnTo>
                  <a:lnTo>
                    <a:pt x="111785" y="9334"/>
                  </a:lnTo>
                  <a:lnTo>
                    <a:pt x="109994" y="7810"/>
                  </a:lnTo>
                  <a:lnTo>
                    <a:pt x="109994" y="30645"/>
                  </a:lnTo>
                  <a:lnTo>
                    <a:pt x="108788" y="39789"/>
                  </a:lnTo>
                  <a:lnTo>
                    <a:pt x="105371" y="47142"/>
                  </a:lnTo>
                  <a:lnTo>
                    <a:pt x="100025" y="52057"/>
                  </a:lnTo>
                  <a:lnTo>
                    <a:pt x="93027" y="53835"/>
                  </a:lnTo>
                  <a:lnTo>
                    <a:pt x="86017" y="52057"/>
                  </a:lnTo>
                  <a:lnTo>
                    <a:pt x="80670" y="47142"/>
                  </a:lnTo>
                  <a:lnTo>
                    <a:pt x="77254" y="39789"/>
                  </a:lnTo>
                  <a:lnTo>
                    <a:pt x="76060" y="30645"/>
                  </a:lnTo>
                  <a:lnTo>
                    <a:pt x="77254" y="21526"/>
                  </a:lnTo>
                  <a:lnTo>
                    <a:pt x="80670" y="14160"/>
                  </a:lnTo>
                  <a:lnTo>
                    <a:pt x="86017" y="9258"/>
                  </a:lnTo>
                  <a:lnTo>
                    <a:pt x="93027" y="7467"/>
                  </a:lnTo>
                  <a:lnTo>
                    <a:pt x="100025" y="9258"/>
                  </a:lnTo>
                  <a:lnTo>
                    <a:pt x="105371" y="14160"/>
                  </a:lnTo>
                  <a:lnTo>
                    <a:pt x="108788" y="21526"/>
                  </a:lnTo>
                  <a:lnTo>
                    <a:pt x="109994" y="30645"/>
                  </a:lnTo>
                  <a:lnTo>
                    <a:pt x="109994" y="7810"/>
                  </a:lnTo>
                  <a:lnTo>
                    <a:pt x="109601" y="7467"/>
                  </a:lnTo>
                  <a:lnTo>
                    <a:pt x="103835" y="2540"/>
                  </a:lnTo>
                  <a:lnTo>
                    <a:pt x="93027" y="0"/>
                  </a:lnTo>
                  <a:lnTo>
                    <a:pt x="82207" y="2540"/>
                  </a:lnTo>
                  <a:lnTo>
                    <a:pt x="74269" y="9334"/>
                  </a:lnTo>
                  <a:lnTo>
                    <a:pt x="69367" y="19113"/>
                  </a:lnTo>
                  <a:lnTo>
                    <a:pt x="67703" y="30645"/>
                  </a:lnTo>
                  <a:lnTo>
                    <a:pt x="69367" y="42189"/>
                  </a:lnTo>
                  <a:lnTo>
                    <a:pt x="74269" y="51981"/>
                  </a:lnTo>
                  <a:lnTo>
                    <a:pt x="82207" y="58762"/>
                  </a:lnTo>
                  <a:lnTo>
                    <a:pt x="93027" y="61302"/>
                  </a:lnTo>
                  <a:lnTo>
                    <a:pt x="103835" y="58762"/>
                  </a:lnTo>
                  <a:lnTo>
                    <a:pt x="109601" y="53835"/>
                  </a:lnTo>
                  <a:lnTo>
                    <a:pt x="111785" y="51981"/>
                  </a:lnTo>
                  <a:lnTo>
                    <a:pt x="116674" y="42189"/>
                  </a:lnTo>
                  <a:lnTo>
                    <a:pt x="118351" y="30645"/>
                  </a:lnTo>
                  <a:close/>
                </a:path>
                <a:path w="255904" h="61595">
                  <a:moveTo>
                    <a:pt x="186664" y="54190"/>
                  </a:moveTo>
                  <a:lnTo>
                    <a:pt x="184975" y="52768"/>
                  </a:lnTo>
                  <a:lnTo>
                    <a:pt x="150418" y="52768"/>
                  </a:lnTo>
                  <a:lnTo>
                    <a:pt x="150418" y="44780"/>
                  </a:lnTo>
                  <a:lnTo>
                    <a:pt x="155829" y="41402"/>
                  </a:lnTo>
                  <a:lnTo>
                    <a:pt x="167830" y="35267"/>
                  </a:lnTo>
                  <a:lnTo>
                    <a:pt x="176047" y="30670"/>
                  </a:lnTo>
                  <a:lnTo>
                    <a:pt x="181749" y="26225"/>
                  </a:lnTo>
                  <a:lnTo>
                    <a:pt x="185051" y="21399"/>
                  </a:lnTo>
                  <a:lnTo>
                    <a:pt x="186131" y="15633"/>
                  </a:lnTo>
                  <a:lnTo>
                    <a:pt x="184556" y="8851"/>
                  </a:lnTo>
                  <a:lnTo>
                    <a:pt x="180149" y="3962"/>
                  </a:lnTo>
                  <a:lnTo>
                    <a:pt x="173342" y="1003"/>
                  </a:lnTo>
                  <a:lnTo>
                    <a:pt x="164630" y="0"/>
                  </a:lnTo>
                  <a:lnTo>
                    <a:pt x="159562" y="0"/>
                  </a:lnTo>
                  <a:lnTo>
                    <a:pt x="154139" y="711"/>
                  </a:lnTo>
                  <a:lnTo>
                    <a:pt x="144551" y="5245"/>
                  </a:lnTo>
                  <a:lnTo>
                    <a:pt x="142328" y="7023"/>
                  </a:lnTo>
                  <a:lnTo>
                    <a:pt x="142328" y="11455"/>
                  </a:lnTo>
                  <a:lnTo>
                    <a:pt x="143840" y="13144"/>
                  </a:lnTo>
                  <a:lnTo>
                    <a:pt x="146773" y="13144"/>
                  </a:lnTo>
                  <a:lnTo>
                    <a:pt x="147485" y="12877"/>
                  </a:lnTo>
                  <a:lnTo>
                    <a:pt x="153428" y="8978"/>
                  </a:lnTo>
                  <a:lnTo>
                    <a:pt x="157784" y="7467"/>
                  </a:lnTo>
                  <a:lnTo>
                    <a:pt x="172440" y="7467"/>
                  </a:lnTo>
                  <a:lnTo>
                    <a:pt x="177774" y="10210"/>
                  </a:lnTo>
                  <a:lnTo>
                    <a:pt x="177774" y="21678"/>
                  </a:lnTo>
                  <a:lnTo>
                    <a:pt x="171297" y="24879"/>
                  </a:lnTo>
                  <a:lnTo>
                    <a:pt x="160629" y="30378"/>
                  </a:lnTo>
                  <a:lnTo>
                    <a:pt x="152311" y="35166"/>
                  </a:lnTo>
                  <a:lnTo>
                    <a:pt x="146202" y="40436"/>
                  </a:lnTo>
                  <a:lnTo>
                    <a:pt x="142455" y="47193"/>
                  </a:lnTo>
                  <a:lnTo>
                    <a:pt x="141173" y="56413"/>
                  </a:lnTo>
                  <a:lnTo>
                    <a:pt x="141173" y="58458"/>
                  </a:lnTo>
                  <a:lnTo>
                    <a:pt x="142773" y="60236"/>
                  </a:lnTo>
                  <a:lnTo>
                    <a:pt x="182930" y="60236"/>
                  </a:lnTo>
                  <a:lnTo>
                    <a:pt x="184975" y="60236"/>
                  </a:lnTo>
                  <a:lnTo>
                    <a:pt x="186664" y="58724"/>
                  </a:lnTo>
                  <a:lnTo>
                    <a:pt x="186664" y="54190"/>
                  </a:lnTo>
                  <a:close/>
                </a:path>
                <a:path w="255904" h="61595">
                  <a:moveTo>
                    <a:pt x="255689" y="34734"/>
                  </a:moveTo>
                  <a:lnTo>
                    <a:pt x="250532" y="29845"/>
                  </a:lnTo>
                  <a:lnTo>
                    <a:pt x="242709" y="27724"/>
                  </a:lnTo>
                  <a:lnTo>
                    <a:pt x="249021" y="25057"/>
                  </a:lnTo>
                  <a:lnTo>
                    <a:pt x="251688" y="20078"/>
                  </a:lnTo>
                  <a:lnTo>
                    <a:pt x="251688" y="5511"/>
                  </a:lnTo>
                  <a:lnTo>
                    <a:pt x="244309" y="0"/>
                  </a:lnTo>
                  <a:lnTo>
                    <a:pt x="228765" y="0"/>
                  </a:lnTo>
                  <a:lnTo>
                    <a:pt x="223875" y="622"/>
                  </a:lnTo>
                  <a:lnTo>
                    <a:pt x="217665" y="3200"/>
                  </a:lnTo>
                  <a:lnTo>
                    <a:pt x="214287" y="4800"/>
                  </a:lnTo>
                  <a:lnTo>
                    <a:pt x="214287" y="9410"/>
                  </a:lnTo>
                  <a:lnTo>
                    <a:pt x="215442" y="10934"/>
                  </a:lnTo>
                  <a:lnTo>
                    <a:pt x="219176" y="10934"/>
                  </a:lnTo>
                  <a:lnTo>
                    <a:pt x="224764" y="8001"/>
                  </a:lnTo>
                  <a:lnTo>
                    <a:pt x="228053" y="7112"/>
                  </a:lnTo>
                  <a:lnTo>
                    <a:pt x="238721" y="7112"/>
                  </a:lnTo>
                  <a:lnTo>
                    <a:pt x="243332" y="9410"/>
                  </a:lnTo>
                  <a:lnTo>
                    <a:pt x="243332" y="21056"/>
                  </a:lnTo>
                  <a:lnTo>
                    <a:pt x="238988" y="24968"/>
                  </a:lnTo>
                  <a:lnTo>
                    <a:pt x="224497" y="24968"/>
                  </a:lnTo>
                  <a:lnTo>
                    <a:pt x="222808" y="26479"/>
                  </a:lnTo>
                  <a:lnTo>
                    <a:pt x="222808" y="30746"/>
                  </a:lnTo>
                  <a:lnTo>
                    <a:pt x="224497" y="32334"/>
                  </a:lnTo>
                  <a:lnTo>
                    <a:pt x="240576" y="32334"/>
                  </a:lnTo>
                  <a:lnTo>
                    <a:pt x="247332" y="35356"/>
                  </a:lnTo>
                  <a:lnTo>
                    <a:pt x="247332" y="50114"/>
                  </a:lnTo>
                  <a:lnTo>
                    <a:pt x="241033" y="54190"/>
                  </a:lnTo>
                  <a:lnTo>
                    <a:pt x="224142" y="54190"/>
                  </a:lnTo>
                  <a:lnTo>
                    <a:pt x="219798" y="51536"/>
                  </a:lnTo>
                  <a:lnTo>
                    <a:pt x="214376" y="47358"/>
                  </a:lnTo>
                  <a:lnTo>
                    <a:pt x="213575" y="47002"/>
                  </a:lnTo>
                  <a:lnTo>
                    <a:pt x="210731" y="47002"/>
                  </a:lnTo>
                  <a:lnTo>
                    <a:pt x="208864" y="48336"/>
                  </a:lnTo>
                  <a:lnTo>
                    <a:pt x="208864" y="51879"/>
                  </a:lnTo>
                  <a:lnTo>
                    <a:pt x="209575" y="53035"/>
                  </a:lnTo>
                  <a:lnTo>
                    <a:pt x="216065" y="58635"/>
                  </a:lnTo>
                  <a:lnTo>
                    <a:pt x="223342" y="61302"/>
                  </a:lnTo>
                  <a:lnTo>
                    <a:pt x="232410" y="61302"/>
                  </a:lnTo>
                  <a:lnTo>
                    <a:pt x="241820" y="60007"/>
                  </a:lnTo>
                  <a:lnTo>
                    <a:pt x="249186" y="56324"/>
                  </a:lnTo>
                  <a:lnTo>
                    <a:pt x="253974" y="50622"/>
                  </a:lnTo>
                  <a:lnTo>
                    <a:pt x="255689" y="43268"/>
                  </a:lnTo>
                  <a:lnTo>
                    <a:pt x="255689" y="34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bg object 18">
              <a:extLst>
                <a:ext uri="{FF2B5EF4-FFF2-40B4-BE49-F238E27FC236}">
                  <a16:creationId xmlns:a16="http://schemas.microsoft.com/office/drawing/2014/main" id="{CB203E13-91BE-B4AD-9232-6C1CA705097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8269" y="6133524"/>
              <a:ext cx="114872" cy="115198"/>
            </a:xfrm>
            <a:prstGeom prst="rect">
              <a:avLst/>
            </a:prstGeom>
          </p:spPr>
        </p:pic>
        <p:sp>
          <p:nvSpPr>
            <p:cNvPr id="11" name="bg object 19">
              <a:extLst>
                <a:ext uri="{FF2B5EF4-FFF2-40B4-BE49-F238E27FC236}">
                  <a16:creationId xmlns:a16="http://schemas.microsoft.com/office/drawing/2014/main" id="{496AC52C-7545-151F-E8C3-1E3096522EB4}"/>
                </a:ext>
              </a:extLst>
            </p:cNvPr>
            <p:cNvSpPr/>
            <p:nvPr/>
          </p:nvSpPr>
          <p:spPr>
            <a:xfrm>
              <a:off x="9916387" y="6076176"/>
              <a:ext cx="65747" cy="171594"/>
            </a:xfrm>
            <a:custGeom>
              <a:avLst/>
              <a:gdLst/>
              <a:ahLst/>
              <a:cxnLst/>
              <a:rect l="l" t="t" r="r" b="b"/>
              <a:pathLst>
                <a:path w="72390" h="189229">
                  <a:moveTo>
                    <a:pt x="16637" y="3606"/>
                  </a:moveTo>
                  <a:lnTo>
                    <a:pt x="13030" y="0"/>
                  </a:lnTo>
                  <a:lnTo>
                    <a:pt x="3606" y="0"/>
                  </a:lnTo>
                  <a:lnTo>
                    <a:pt x="0" y="3606"/>
                  </a:lnTo>
                  <a:lnTo>
                    <a:pt x="0" y="185559"/>
                  </a:lnTo>
                  <a:lnTo>
                    <a:pt x="3606" y="189166"/>
                  </a:lnTo>
                  <a:lnTo>
                    <a:pt x="8318" y="189166"/>
                  </a:lnTo>
                  <a:lnTo>
                    <a:pt x="13030" y="189166"/>
                  </a:lnTo>
                  <a:lnTo>
                    <a:pt x="16637" y="185559"/>
                  </a:lnTo>
                  <a:lnTo>
                    <a:pt x="16637" y="3606"/>
                  </a:lnTo>
                  <a:close/>
                </a:path>
                <a:path w="72390" h="189229">
                  <a:moveTo>
                    <a:pt x="72110" y="3606"/>
                  </a:moveTo>
                  <a:lnTo>
                    <a:pt x="68503" y="0"/>
                  </a:lnTo>
                  <a:lnTo>
                    <a:pt x="59080" y="0"/>
                  </a:lnTo>
                  <a:lnTo>
                    <a:pt x="55473" y="3606"/>
                  </a:lnTo>
                  <a:lnTo>
                    <a:pt x="55473" y="185559"/>
                  </a:lnTo>
                  <a:lnTo>
                    <a:pt x="59080" y="189166"/>
                  </a:lnTo>
                  <a:lnTo>
                    <a:pt x="63792" y="189166"/>
                  </a:lnTo>
                  <a:lnTo>
                    <a:pt x="68503" y="189166"/>
                  </a:lnTo>
                  <a:lnTo>
                    <a:pt x="72110" y="185559"/>
                  </a:lnTo>
                  <a:lnTo>
                    <a:pt x="72110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bg object 20">
              <a:extLst>
                <a:ext uri="{FF2B5EF4-FFF2-40B4-BE49-F238E27FC236}">
                  <a16:creationId xmlns:a16="http://schemas.microsoft.com/office/drawing/2014/main" id="{D7BC008D-5A1B-BE3A-4CBD-34678F8CB2C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1316" y="6093783"/>
              <a:ext cx="1836661" cy="304614"/>
            </a:xfrm>
            <a:prstGeom prst="rect">
              <a:avLst/>
            </a:prstGeom>
          </p:spPr>
        </p:pic>
        <p:pic>
          <p:nvPicPr>
            <p:cNvPr id="13" name="bg object 21">
              <a:extLst>
                <a:ext uri="{FF2B5EF4-FFF2-40B4-BE49-F238E27FC236}">
                  <a16:creationId xmlns:a16="http://schemas.microsoft.com/office/drawing/2014/main" id="{7A1F9893-575A-F37A-22F6-165D8958B6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018" y="5263373"/>
              <a:ext cx="711091" cy="772536"/>
            </a:xfrm>
            <a:prstGeom prst="rect">
              <a:avLst/>
            </a:prstGeom>
          </p:spPr>
        </p:pic>
      </p:grpSp>
      <p:sp>
        <p:nvSpPr>
          <p:cNvPr id="4" name="bg object 16">
            <a:extLst>
              <a:ext uri="{FF2B5EF4-FFF2-40B4-BE49-F238E27FC236}">
                <a16:creationId xmlns:a16="http://schemas.microsoft.com/office/drawing/2014/main" id="{A4F49960-D1CB-B195-1C60-0D907FB25270}"/>
              </a:ext>
            </a:extLst>
          </p:cNvPr>
          <p:cNvSpPr/>
          <p:nvPr userDrawn="1"/>
        </p:nvSpPr>
        <p:spPr>
          <a:xfrm>
            <a:off x="0" y="0"/>
            <a:ext cx="12196036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bg object 22">
            <a:extLst>
              <a:ext uri="{FF2B5EF4-FFF2-40B4-BE49-F238E27FC236}">
                <a16:creationId xmlns:a16="http://schemas.microsoft.com/office/drawing/2014/main" id="{9ECD0809-9DAE-C6B7-3CB4-3EC6407100DD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BEED2A-8723-1E39-1927-156AEE60B12A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26" name="bg object 23">
              <a:extLst>
                <a:ext uri="{FF2B5EF4-FFF2-40B4-BE49-F238E27FC236}">
                  <a16:creationId xmlns:a16="http://schemas.microsoft.com/office/drawing/2014/main" id="{7C420A1C-9C9F-A0E3-95F9-4B5437B9B205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bg object 24">
              <a:extLst>
                <a:ext uri="{FF2B5EF4-FFF2-40B4-BE49-F238E27FC236}">
                  <a16:creationId xmlns:a16="http://schemas.microsoft.com/office/drawing/2014/main" id="{34031B9A-7501-D065-4538-03E1AF48DA71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bg object 25">
              <a:extLst>
                <a:ext uri="{FF2B5EF4-FFF2-40B4-BE49-F238E27FC236}">
                  <a16:creationId xmlns:a16="http://schemas.microsoft.com/office/drawing/2014/main" id="{4A6A1537-96E6-6357-0581-9875470342BB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bg object 26">
              <a:extLst>
                <a:ext uri="{FF2B5EF4-FFF2-40B4-BE49-F238E27FC236}">
                  <a16:creationId xmlns:a16="http://schemas.microsoft.com/office/drawing/2014/main" id="{A3A6A4E7-BB12-40C0-A260-F170094BCB24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27">
              <a:extLst>
                <a:ext uri="{FF2B5EF4-FFF2-40B4-BE49-F238E27FC236}">
                  <a16:creationId xmlns:a16="http://schemas.microsoft.com/office/drawing/2014/main" id="{9337ED5F-49C8-B408-3052-F66C5AACAAF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28">
              <a:extLst>
                <a:ext uri="{FF2B5EF4-FFF2-40B4-BE49-F238E27FC236}">
                  <a16:creationId xmlns:a16="http://schemas.microsoft.com/office/drawing/2014/main" id="{BF721DBA-2B8D-A700-33C0-8CBBBD578AAA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29">
              <a:extLst>
                <a:ext uri="{FF2B5EF4-FFF2-40B4-BE49-F238E27FC236}">
                  <a16:creationId xmlns:a16="http://schemas.microsoft.com/office/drawing/2014/main" id="{09081741-7D4C-7711-5CAD-2ACCDB5A840B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30">
              <a:extLst>
                <a:ext uri="{FF2B5EF4-FFF2-40B4-BE49-F238E27FC236}">
                  <a16:creationId xmlns:a16="http://schemas.microsoft.com/office/drawing/2014/main" id="{76CCFB60-1B5B-2218-2F67-D2716B145FC9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g object 31">
              <a:extLst>
                <a:ext uri="{FF2B5EF4-FFF2-40B4-BE49-F238E27FC236}">
                  <a16:creationId xmlns:a16="http://schemas.microsoft.com/office/drawing/2014/main" id="{53DDAE41-4D15-E06C-59D4-023B06345B99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310232-6FB8-921C-93C8-7E4E2E7D2F9C}"/>
              </a:ext>
            </a:extLst>
          </p:cNvPr>
          <p:cNvGrpSpPr/>
          <p:nvPr userDrawn="1"/>
        </p:nvGrpSpPr>
        <p:grpSpPr>
          <a:xfrm>
            <a:off x="9768269" y="5263373"/>
            <a:ext cx="1969708" cy="1135284"/>
            <a:chOff x="9768269" y="5263373"/>
            <a:chExt cx="1969708" cy="1135284"/>
          </a:xfrm>
        </p:grpSpPr>
        <p:sp>
          <p:nvSpPr>
            <p:cNvPr id="36" name="bg object 17">
              <a:extLst>
                <a:ext uri="{FF2B5EF4-FFF2-40B4-BE49-F238E27FC236}">
                  <a16:creationId xmlns:a16="http://schemas.microsoft.com/office/drawing/2014/main" id="{C2A6E218-2CE5-E632-DAAD-9660777A0FA4}"/>
                </a:ext>
              </a:extLst>
            </p:cNvPr>
            <p:cNvSpPr/>
            <p:nvPr/>
          </p:nvSpPr>
          <p:spPr>
            <a:xfrm>
              <a:off x="11351110" y="6342803"/>
              <a:ext cx="232420" cy="55854"/>
            </a:xfrm>
            <a:custGeom>
              <a:avLst/>
              <a:gdLst/>
              <a:ahLst/>
              <a:cxnLst/>
              <a:rect l="l" t="t" r="r" b="b"/>
              <a:pathLst>
                <a:path w="255904" h="61595">
                  <a:moveTo>
                    <a:pt x="45491" y="54190"/>
                  </a:moveTo>
                  <a:lnTo>
                    <a:pt x="43802" y="52768"/>
                  </a:lnTo>
                  <a:lnTo>
                    <a:pt x="9245" y="52768"/>
                  </a:lnTo>
                  <a:lnTo>
                    <a:pt x="9245" y="44780"/>
                  </a:lnTo>
                  <a:lnTo>
                    <a:pt x="14655" y="41402"/>
                  </a:lnTo>
                  <a:lnTo>
                    <a:pt x="26657" y="35267"/>
                  </a:lnTo>
                  <a:lnTo>
                    <a:pt x="34874" y="30670"/>
                  </a:lnTo>
                  <a:lnTo>
                    <a:pt x="40576" y="26225"/>
                  </a:lnTo>
                  <a:lnTo>
                    <a:pt x="43891" y="21399"/>
                  </a:lnTo>
                  <a:lnTo>
                    <a:pt x="44958" y="15633"/>
                  </a:lnTo>
                  <a:lnTo>
                    <a:pt x="43383" y="8851"/>
                  </a:lnTo>
                  <a:lnTo>
                    <a:pt x="38976" y="3962"/>
                  </a:lnTo>
                  <a:lnTo>
                    <a:pt x="32181" y="1003"/>
                  </a:lnTo>
                  <a:lnTo>
                    <a:pt x="23456" y="0"/>
                  </a:lnTo>
                  <a:lnTo>
                    <a:pt x="18389" y="0"/>
                  </a:lnTo>
                  <a:lnTo>
                    <a:pt x="12979" y="711"/>
                  </a:lnTo>
                  <a:lnTo>
                    <a:pt x="3378" y="5245"/>
                  </a:lnTo>
                  <a:lnTo>
                    <a:pt x="1155" y="7023"/>
                  </a:lnTo>
                  <a:lnTo>
                    <a:pt x="1155" y="11455"/>
                  </a:lnTo>
                  <a:lnTo>
                    <a:pt x="2667" y="13144"/>
                  </a:lnTo>
                  <a:lnTo>
                    <a:pt x="5600" y="13144"/>
                  </a:lnTo>
                  <a:lnTo>
                    <a:pt x="6311" y="12877"/>
                  </a:lnTo>
                  <a:lnTo>
                    <a:pt x="12255" y="8978"/>
                  </a:lnTo>
                  <a:lnTo>
                    <a:pt x="16611" y="7467"/>
                  </a:lnTo>
                  <a:lnTo>
                    <a:pt x="31267" y="7467"/>
                  </a:lnTo>
                  <a:lnTo>
                    <a:pt x="36601" y="10210"/>
                  </a:lnTo>
                  <a:lnTo>
                    <a:pt x="36601" y="21678"/>
                  </a:lnTo>
                  <a:lnTo>
                    <a:pt x="30124" y="24879"/>
                  </a:lnTo>
                  <a:lnTo>
                    <a:pt x="19456" y="30378"/>
                  </a:lnTo>
                  <a:lnTo>
                    <a:pt x="11137" y="35166"/>
                  </a:lnTo>
                  <a:lnTo>
                    <a:pt x="5041" y="40436"/>
                  </a:lnTo>
                  <a:lnTo>
                    <a:pt x="1282" y="47193"/>
                  </a:lnTo>
                  <a:lnTo>
                    <a:pt x="0" y="56413"/>
                  </a:lnTo>
                  <a:lnTo>
                    <a:pt x="0" y="58458"/>
                  </a:lnTo>
                  <a:lnTo>
                    <a:pt x="1600" y="60236"/>
                  </a:lnTo>
                  <a:lnTo>
                    <a:pt x="41757" y="60236"/>
                  </a:lnTo>
                  <a:lnTo>
                    <a:pt x="43802" y="60236"/>
                  </a:lnTo>
                  <a:lnTo>
                    <a:pt x="45491" y="58724"/>
                  </a:lnTo>
                  <a:lnTo>
                    <a:pt x="45491" y="54190"/>
                  </a:lnTo>
                  <a:close/>
                </a:path>
                <a:path w="255904" h="61595">
                  <a:moveTo>
                    <a:pt x="118351" y="30645"/>
                  </a:moveTo>
                  <a:lnTo>
                    <a:pt x="116674" y="19113"/>
                  </a:lnTo>
                  <a:lnTo>
                    <a:pt x="111785" y="9334"/>
                  </a:lnTo>
                  <a:lnTo>
                    <a:pt x="109994" y="7810"/>
                  </a:lnTo>
                  <a:lnTo>
                    <a:pt x="109994" y="30645"/>
                  </a:lnTo>
                  <a:lnTo>
                    <a:pt x="108788" y="39789"/>
                  </a:lnTo>
                  <a:lnTo>
                    <a:pt x="105371" y="47142"/>
                  </a:lnTo>
                  <a:lnTo>
                    <a:pt x="100025" y="52057"/>
                  </a:lnTo>
                  <a:lnTo>
                    <a:pt x="93027" y="53835"/>
                  </a:lnTo>
                  <a:lnTo>
                    <a:pt x="86017" y="52057"/>
                  </a:lnTo>
                  <a:lnTo>
                    <a:pt x="80670" y="47142"/>
                  </a:lnTo>
                  <a:lnTo>
                    <a:pt x="77254" y="39789"/>
                  </a:lnTo>
                  <a:lnTo>
                    <a:pt x="76060" y="30645"/>
                  </a:lnTo>
                  <a:lnTo>
                    <a:pt x="77254" y="21526"/>
                  </a:lnTo>
                  <a:lnTo>
                    <a:pt x="80670" y="14160"/>
                  </a:lnTo>
                  <a:lnTo>
                    <a:pt x="86017" y="9258"/>
                  </a:lnTo>
                  <a:lnTo>
                    <a:pt x="93027" y="7467"/>
                  </a:lnTo>
                  <a:lnTo>
                    <a:pt x="100025" y="9258"/>
                  </a:lnTo>
                  <a:lnTo>
                    <a:pt x="105371" y="14160"/>
                  </a:lnTo>
                  <a:lnTo>
                    <a:pt x="108788" y="21526"/>
                  </a:lnTo>
                  <a:lnTo>
                    <a:pt x="109994" y="30645"/>
                  </a:lnTo>
                  <a:lnTo>
                    <a:pt x="109994" y="7810"/>
                  </a:lnTo>
                  <a:lnTo>
                    <a:pt x="109601" y="7467"/>
                  </a:lnTo>
                  <a:lnTo>
                    <a:pt x="103835" y="2540"/>
                  </a:lnTo>
                  <a:lnTo>
                    <a:pt x="93027" y="0"/>
                  </a:lnTo>
                  <a:lnTo>
                    <a:pt x="82207" y="2540"/>
                  </a:lnTo>
                  <a:lnTo>
                    <a:pt x="74269" y="9334"/>
                  </a:lnTo>
                  <a:lnTo>
                    <a:pt x="69367" y="19113"/>
                  </a:lnTo>
                  <a:lnTo>
                    <a:pt x="67703" y="30645"/>
                  </a:lnTo>
                  <a:lnTo>
                    <a:pt x="69367" y="42189"/>
                  </a:lnTo>
                  <a:lnTo>
                    <a:pt x="74269" y="51981"/>
                  </a:lnTo>
                  <a:lnTo>
                    <a:pt x="82207" y="58762"/>
                  </a:lnTo>
                  <a:lnTo>
                    <a:pt x="93027" y="61302"/>
                  </a:lnTo>
                  <a:lnTo>
                    <a:pt x="103835" y="58762"/>
                  </a:lnTo>
                  <a:lnTo>
                    <a:pt x="109601" y="53835"/>
                  </a:lnTo>
                  <a:lnTo>
                    <a:pt x="111785" y="51981"/>
                  </a:lnTo>
                  <a:lnTo>
                    <a:pt x="116674" y="42189"/>
                  </a:lnTo>
                  <a:lnTo>
                    <a:pt x="118351" y="30645"/>
                  </a:lnTo>
                  <a:close/>
                </a:path>
                <a:path w="255904" h="61595">
                  <a:moveTo>
                    <a:pt x="186664" y="54190"/>
                  </a:moveTo>
                  <a:lnTo>
                    <a:pt x="184975" y="52768"/>
                  </a:lnTo>
                  <a:lnTo>
                    <a:pt x="150418" y="52768"/>
                  </a:lnTo>
                  <a:lnTo>
                    <a:pt x="150418" y="44780"/>
                  </a:lnTo>
                  <a:lnTo>
                    <a:pt x="155829" y="41402"/>
                  </a:lnTo>
                  <a:lnTo>
                    <a:pt x="167830" y="35267"/>
                  </a:lnTo>
                  <a:lnTo>
                    <a:pt x="176047" y="30670"/>
                  </a:lnTo>
                  <a:lnTo>
                    <a:pt x="181749" y="26225"/>
                  </a:lnTo>
                  <a:lnTo>
                    <a:pt x="185051" y="21399"/>
                  </a:lnTo>
                  <a:lnTo>
                    <a:pt x="186131" y="15633"/>
                  </a:lnTo>
                  <a:lnTo>
                    <a:pt x="184556" y="8851"/>
                  </a:lnTo>
                  <a:lnTo>
                    <a:pt x="180149" y="3962"/>
                  </a:lnTo>
                  <a:lnTo>
                    <a:pt x="173342" y="1003"/>
                  </a:lnTo>
                  <a:lnTo>
                    <a:pt x="164630" y="0"/>
                  </a:lnTo>
                  <a:lnTo>
                    <a:pt x="159562" y="0"/>
                  </a:lnTo>
                  <a:lnTo>
                    <a:pt x="154139" y="711"/>
                  </a:lnTo>
                  <a:lnTo>
                    <a:pt x="144551" y="5245"/>
                  </a:lnTo>
                  <a:lnTo>
                    <a:pt x="142328" y="7023"/>
                  </a:lnTo>
                  <a:lnTo>
                    <a:pt x="142328" y="11455"/>
                  </a:lnTo>
                  <a:lnTo>
                    <a:pt x="143840" y="13144"/>
                  </a:lnTo>
                  <a:lnTo>
                    <a:pt x="146773" y="13144"/>
                  </a:lnTo>
                  <a:lnTo>
                    <a:pt x="147485" y="12877"/>
                  </a:lnTo>
                  <a:lnTo>
                    <a:pt x="153428" y="8978"/>
                  </a:lnTo>
                  <a:lnTo>
                    <a:pt x="157784" y="7467"/>
                  </a:lnTo>
                  <a:lnTo>
                    <a:pt x="172440" y="7467"/>
                  </a:lnTo>
                  <a:lnTo>
                    <a:pt x="177774" y="10210"/>
                  </a:lnTo>
                  <a:lnTo>
                    <a:pt x="177774" y="21678"/>
                  </a:lnTo>
                  <a:lnTo>
                    <a:pt x="171297" y="24879"/>
                  </a:lnTo>
                  <a:lnTo>
                    <a:pt x="160629" y="30378"/>
                  </a:lnTo>
                  <a:lnTo>
                    <a:pt x="152311" y="35166"/>
                  </a:lnTo>
                  <a:lnTo>
                    <a:pt x="146202" y="40436"/>
                  </a:lnTo>
                  <a:lnTo>
                    <a:pt x="142455" y="47193"/>
                  </a:lnTo>
                  <a:lnTo>
                    <a:pt x="141173" y="56413"/>
                  </a:lnTo>
                  <a:lnTo>
                    <a:pt x="141173" y="58458"/>
                  </a:lnTo>
                  <a:lnTo>
                    <a:pt x="142773" y="60236"/>
                  </a:lnTo>
                  <a:lnTo>
                    <a:pt x="182930" y="60236"/>
                  </a:lnTo>
                  <a:lnTo>
                    <a:pt x="184975" y="60236"/>
                  </a:lnTo>
                  <a:lnTo>
                    <a:pt x="186664" y="58724"/>
                  </a:lnTo>
                  <a:lnTo>
                    <a:pt x="186664" y="54190"/>
                  </a:lnTo>
                  <a:close/>
                </a:path>
                <a:path w="255904" h="61595">
                  <a:moveTo>
                    <a:pt x="255689" y="34734"/>
                  </a:moveTo>
                  <a:lnTo>
                    <a:pt x="250532" y="29845"/>
                  </a:lnTo>
                  <a:lnTo>
                    <a:pt x="242709" y="27724"/>
                  </a:lnTo>
                  <a:lnTo>
                    <a:pt x="249021" y="25057"/>
                  </a:lnTo>
                  <a:lnTo>
                    <a:pt x="251688" y="20078"/>
                  </a:lnTo>
                  <a:lnTo>
                    <a:pt x="251688" y="5511"/>
                  </a:lnTo>
                  <a:lnTo>
                    <a:pt x="244309" y="0"/>
                  </a:lnTo>
                  <a:lnTo>
                    <a:pt x="228765" y="0"/>
                  </a:lnTo>
                  <a:lnTo>
                    <a:pt x="223875" y="622"/>
                  </a:lnTo>
                  <a:lnTo>
                    <a:pt x="217665" y="3200"/>
                  </a:lnTo>
                  <a:lnTo>
                    <a:pt x="214287" y="4800"/>
                  </a:lnTo>
                  <a:lnTo>
                    <a:pt x="214287" y="9410"/>
                  </a:lnTo>
                  <a:lnTo>
                    <a:pt x="215442" y="10934"/>
                  </a:lnTo>
                  <a:lnTo>
                    <a:pt x="219176" y="10934"/>
                  </a:lnTo>
                  <a:lnTo>
                    <a:pt x="224764" y="8001"/>
                  </a:lnTo>
                  <a:lnTo>
                    <a:pt x="228053" y="7112"/>
                  </a:lnTo>
                  <a:lnTo>
                    <a:pt x="238721" y="7112"/>
                  </a:lnTo>
                  <a:lnTo>
                    <a:pt x="243332" y="9410"/>
                  </a:lnTo>
                  <a:lnTo>
                    <a:pt x="243332" y="21056"/>
                  </a:lnTo>
                  <a:lnTo>
                    <a:pt x="238988" y="24968"/>
                  </a:lnTo>
                  <a:lnTo>
                    <a:pt x="224497" y="24968"/>
                  </a:lnTo>
                  <a:lnTo>
                    <a:pt x="222808" y="26479"/>
                  </a:lnTo>
                  <a:lnTo>
                    <a:pt x="222808" y="30746"/>
                  </a:lnTo>
                  <a:lnTo>
                    <a:pt x="224497" y="32334"/>
                  </a:lnTo>
                  <a:lnTo>
                    <a:pt x="240576" y="32334"/>
                  </a:lnTo>
                  <a:lnTo>
                    <a:pt x="247332" y="35356"/>
                  </a:lnTo>
                  <a:lnTo>
                    <a:pt x="247332" y="50114"/>
                  </a:lnTo>
                  <a:lnTo>
                    <a:pt x="241033" y="54190"/>
                  </a:lnTo>
                  <a:lnTo>
                    <a:pt x="224142" y="54190"/>
                  </a:lnTo>
                  <a:lnTo>
                    <a:pt x="219798" y="51536"/>
                  </a:lnTo>
                  <a:lnTo>
                    <a:pt x="214376" y="47358"/>
                  </a:lnTo>
                  <a:lnTo>
                    <a:pt x="213575" y="47002"/>
                  </a:lnTo>
                  <a:lnTo>
                    <a:pt x="210731" y="47002"/>
                  </a:lnTo>
                  <a:lnTo>
                    <a:pt x="208864" y="48336"/>
                  </a:lnTo>
                  <a:lnTo>
                    <a:pt x="208864" y="51879"/>
                  </a:lnTo>
                  <a:lnTo>
                    <a:pt x="209575" y="53035"/>
                  </a:lnTo>
                  <a:lnTo>
                    <a:pt x="216065" y="58635"/>
                  </a:lnTo>
                  <a:lnTo>
                    <a:pt x="223342" y="61302"/>
                  </a:lnTo>
                  <a:lnTo>
                    <a:pt x="232410" y="61302"/>
                  </a:lnTo>
                  <a:lnTo>
                    <a:pt x="241820" y="60007"/>
                  </a:lnTo>
                  <a:lnTo>
                    <a:pt x="249186" y="56324"/>
                  </a:lnTo>
                  <a:lnTo>
                    <a:pt x="253974" y="50622"/>
                  </a:lnTo>
                  <a:lnTo>
                    <a:pt x="255689" y="43268"/>
                  </a:lnTo>
                  <a:lnTo>
                    <a:pt x="255689" y="34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bg object 18">
              <a:extLst>
                <a:ext uri="{FF2B5EF4-FFF2-40B4-BE49-F238E27FC236}">
                  <a16:creationId xmlns:a16="http://schemas.microsoft.com/office/drawing/2014/main" id="{0B6F4142-F33B-E10D-E5B0-330E5F58972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8269" y="6133524"/>
              <a:ext cx="114872" cy="115198"/>
            </a:xfrm>
            <a:prstGeom prst="rect">
              <a:avLst/>
            </a:prstGeom>
          </p:spPr>
        </p:pic>
        <p:sp>
          <p:nvSpPr>
            <p:cNvPr id="38" name="bg object 19">
              <a:extLst>
                <a:ext uri="{FF2B5EF4-FFF2-40B4-BE49-F238E27FC236}">
                  <a16:creationId xmlns:a16="http://schemas.microsoft.com/office/drawing/2014/main" id="{8BF30914-E6FE-F81D-8B52-FEBC6B23A651}"/>
                </a:ext>
              </a:extLst>
            </p:cNvPr>
            <p:cNvSpPr/>
            <p:nvPr/>
          </p:nvSpPr>
          <p:spPr>
            <a:xfrm>
              <a:off x="9916387" y="6076176"/>
              <a:ext cx="65747" cy="171594"/>
            </a:xfrm>
            <a:custGeom>
              <a:avLst/>
              <a:gdLst/>
              <a:ahLst/>
              <a:cxnLst/>
              <a:rect l="l" t="t" r="r" b="b"/>
              <a:pathLst>
                <a:path w="72390" h="189229">
                  <a:moveTo>
                    <a:pt x="16637" y="3606"/>
                  </a:moveTo>
                  <a:lnTo>
                    <a:pt x="13030" y="0"/>
                  </a:lnTo>
                  <a:lnTo>
                    <a:pt x="3606" y="0"/>
                  </a:lnTo>
                  <a:lnTo>
                    <a:pt x="0" y="3606"/>
                  </a:lnTo>
                  <a:lnTo>
                    <a:pt x="0" y="185559"/>
                  </a:lnTo>
                  <a:lnTo>
                    <a:pt x="3606" y="189166"/>
                  </a:lnTo>
                  <a:lnTo>
                    <a:pt x="8318" y="189166"/>
                  </a:lnTo>
                  <a:lnTo>
                    <a:pt x="13030" y="189166"/>
                  </a:lnTo>
                  <a:lnTo>
                    <a:pt x="16637" y="185559"/>
                  </a:lnTo>
                  <a:lnTo>
                    <a:pt x="16637" y="3606"/>
                  </a:lnTo>
                  <a:close/>
                </a:path>
                <a:path w="72390" h="189229">
                  <a:moveTo>
                    <a:pt x="72110" y="3606"/>
                  </a:moveTo>
                  <a:lnTo>
                    <a:pt x="68503" y="0"/>
                  </a:lnTo>
                  <a:lnTo>
                    <a:pt x="59080" y="0"/>
                  </a:lnTo>
                  <a:lnTo>
                    <a:pt x="55473" y="3606"/>
                  </a:lnTo>
                  <a:lnTo>
                    <a:pt x="55473" y="185559"/>
                  </a:lnTo>
                  <a:lnTo>
                    <a:pt x="59080" y="189166"/>
                  </a:lnTo>
                  <a:lnTo>
                    <a:pt x="63792" y="189166"/>
                  </a:lnTo>
                  <a:lnTo>
                    <a:pt x="68503" y="189166"/>
                  </a:lnTo>
                  <a:lnTo>
                    <a:pt x="72110" y="185559"/>
                  </a:lnTo>
                  <a:lnTo>
                    <a:pt x="72110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bg object 20">
              <a:extLst>
                <a:ext uri="{FF2B5EF4-FFF2-40B4-BE49-F238E27FC236}">
                  <a16:creationId xmlns:a16="http://schemas.microsoft.com/office/drawing/2014/main" id="{55986A2F-CBCE-8516-336C-DA9AB6385C0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1316" y="6093783"/>
              <a:ext cx="1836661" cy="304614"/>
            </a:xfrm>
            <a:prstGeom prst="rect">
              <a:avLst/>
            </a:prstGeom>
          </p:spPr>
        </p:pic>
        <p:pic>
          <p:nvPicPr>
            <p:cNvPr id="40" name="bg object 21">
              <a:extLst>
                <a:ext uri="{FF2B5EF4-FFF2-40B4-BE49-F238E27FC236}">
                  <a16:creationId xmlns:a16="http://schemas.microsoft.com/office/drawing/2014/main" id="{56D648A1-D6F8-7DAA-7049-05AD85DF83C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1018" y="5263373"/>
              <a:ext cx="711091" cy="772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8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82794"/>
      </p:ext>
    </p:extLst>
  </p:cSld>
  <p:clrMapOvr>
    <a:masterClrMapping/>
  </p:clrMapOvr>
  <p:hf sldNum="0"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7472-7E89-8BAA-DFFD-7665F68F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9D404-A40E-A29B-C769-B076AFC06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2BE45-1AFB-1777-7F35-08016656C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0D7A5-C01A-471C-637A-44095AFE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7DE5-96C0-24F9-BDDC-C53FEDDD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B8E9E-260B-0007-E803-BAF3D109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7678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62E7-C227-4FE6-EF6B-402C1AF0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0A195-3677-2ED3-3546-5F8679598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4E36A-F824-805B-19DA-F6DAD9D7F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CC016-C643-8999-8F41-015CA675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969B-FE51-ACE6-A9E3-DA3731C3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0488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B87F9-C985-966A-400F-52D66829C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B76F3-FEC8-871A-191B-CA2078D04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C959E-0149-1FF5-4FA4-788854DC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DC37-1F2A-17DB-1CFB-ADCB7B9E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FB443-699D-1C6D-5F56-CD1436AA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17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898878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28113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597008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4019745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740734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814504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177116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686058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49737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129913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986921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337392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481007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076507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131335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841636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7F4CD7D-090D-B5A3-2A3F-E7DFD0B4E5CE}"/>
              </a:ext>
            </a:extLst>
          </p:cNvPr>
          <p:cNvSpPr txBox="1">
            <a:spLocks/>
          </p:cNvSpPr>
          <p:nvPr/>
        </p:nvSpPr>
        <p:spPr>
          <a:xfrm>
            <a:off x="760073" y="365125"/>
            <a:ext cx="106949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Quicksand" pitchFamily="2" charset="0"/>
                <a:ea typeface="+mj-ea"/>
                <a:cs typeface="Quire Sans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E7A881-0BBB-45B8-4AF2-117BF8733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92" y="365125"/>
            <a:ext cx="729786" cy="7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76794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9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A9427-C886-3512-4C7D-C43D5222D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625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Whi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84883" y="2275184"/>
            <a:ext cx="4847307" cy="32660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168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89828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Whit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849816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5727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l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54608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our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bg2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E7A881-0BBB-45B8-4AF2-117BF8733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92" y="365125"/>
            <a:ext cx="729786" cy="7910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19D4C6-1C25-B2AF-91D9-FF7F9035E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297" y="430440"/>
            <a:ext cx="10819673" cy="1039132"/>
          </a:xfrm>
        </p:spPr>
        <p:txBody>
          <a:bodyPr/>
          <a:lstStyle/>
          <a:p>
            <a:r>
              <a:rPr lang="en-GB"/>
              <a:t>Resources slide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89E646-3B5B-1D2E-C5EA-A57DCB1769C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9775" y="5845175"/>
            <a:ext cx="10820854" cy="6651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/>
              <a:t>Please add your logos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C8DD06-2D99-DAD9-0309-30004B9AC8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0183" y="1619803"/>
            <a:ext cx="5201227" cy="3732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8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36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3pPr>
            <a:lvl4pPr marL="540000" indent="-176213"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720000" indent="-176213">
              <a:buClr>
                <a:schemeClr val="accent1"/>
              </a:buClr>
              <a:buFont typeface="System Font Regular"/>
              <a:buChar char="-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861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Systems Conn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5920" y="4880665"/>
            <a:ext cx="8900160" cy="365125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9DBD3D-6BAC-3C74-1E30-DC5C3945900E}"/>
              </a:ext>
            </a:extLst>
          </p:cNvPr>
          <p:cNvSpPr/>
          <p:nvPr userDrawn="1"/>
        </p:nvSpPr>
        <p:spPr>
          <a:xfrm>
            <a:off x="10627112" y="5754029"/>
            <a:ext cx="769434" cy="802888"/>
          </a:xfrm>
          <a:prstGeom prst="rect">
            <a:avLst/>
          </a:prstGeom>
          <a:solidFill>
            <a:srgbClr val="010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67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EC3E5FD-9CD6-C249-C704-5CED90A6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8536539" cy="377253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1pPr>
            <a:lvl2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736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809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52104-509B-E0AB-E830-5FA822F21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3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602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684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3pPr>
            <a:lvl4pPr marL="1368000" indent="-182563">
              <a:buClr>
                <a:schemeClr val="accent2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2052000" indent="-182563">
              <a:buClr>
                <a:schemeClr val="accent2"/>
              </a:buClr>
              <a:buFont typeface="System Font Regular"/>
              <a:buChar char="-"/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02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e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20EA9-0DAF-BFE1-F59B-9B2B11218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tx1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tx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81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buClr>
                <a:schemeClr val="accent3"/>
              </a:buClr>
              <a:defRPr>
                <a:latin typeface="Quicksand" pitchFamily="2" charset="0"/>
              </a:defRPr>
            </a:lvl2pPr>
            <a:lvl3pPr>
              <a:buClr>
                <a:schemeClr val="accent3"/>
              </a:buClr>
              <a:defRPr>
                <a:latin typeface="Quicksand" pitchFamily="2" charset="0"/>
              </a:defRPr>
            </a:lvl3pPr>
            <a:lvl4pPr>
              <a:buClr>
                <a:schemeClr val="accent3"/>
              </a:buClr>
              <a:defRPr>
                <a:latin typeface="Quicksand" pitchFamily="2" charset="0"/>
              </a:defRPr>
            </a:lvl4pPr>
            <a:lvl5pPr>
              <a:buClr>
                <a:schemeClr val="accent3"/>
              </a:buClr>
              <a:defRPr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462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82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125901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C5C9EF-0409-B5D4-B719-F06C3A197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051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EEF4C6-3B07-140E-7DCD-3597EF49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182563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2pPr>
            <a:lvl3pPr marL="684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3pPr>
            <a:lvl4pPr marL="1368000" indent="-182563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  <a:latin typeface="Quicksand" pitchFamily="2" charset="0"/>
              </a:defRPr>
            </a:lvl4pPr>
            <a:lvl5pPr marL="2052000" indent="-182563">
              <a:buClr>
                <a:schemeClr val="bg2"/>
              </a:buClr>
              <a:buFont typeface="System Font Regular"/>
              <a:buChar char="-"/>
              <a:defRPr>
                <a:solidFill>
                  <a:schemeClr val="accent3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6490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CD8E40-DA3B-E886-2C97-906DA16B7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2pPr>
            <a:lvl3pPr marL="684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3pPr>
            <a:lvl4pPr marL="1368000" indent="-182563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Quicksand" pitchFamily="2" charset="0"/>
              </a:defRPr>
            </a:lvl4pPr>
            <a:lvl5pPr marL="2052000" indent="-182563">
              <a:buClr>
                <a:schemeClr val="tx2"/>
              </a:buClr>
              <a:buFont typeface="System Font Regular"/>
              <a:buChar char="-"/>
              <a:defRPr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735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794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690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155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47772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42514" y="651643"/>
            <a:ext cx="4351283" cy="3044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30423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809298"/>
            <a:ext cx="4351283" cy="33643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24677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1521898"/>
            <a:ext cx="4351283" cy="36923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267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0CDE3ABD-58A8-9F0D-E911-D40B7A7CA9B1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41">
            <a:extLst>
              <a:ext uri="{FF2B5EF4-FFF2-40B4-BE49-F238E27FC236}">
                <a16:creationId xmlns:a16="http://schemas.microsoft.com/office/drawing/2014/main" id="{0AE9CB44-8FD2-2CF2-EA77-9EFBB70E7552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24" name="object 42">
              <a:extLst>
                <a:ext uri="{FF2B5EF4-FFF2-40B4-BE49-F238E27FC236}">
                  <a16:creationId xmlns:a16="http://schemas.microsoft.com/office/drawing/2014/main" id="{03A39536-DE5D-CF6F-D6C4-319DA419E09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25" name="object 43">
              <a:extLst>
                <a:ext uri="{FF2B5EF4-FFF2-40B4-BE49-F238E27FC236}">
                  <a16:creationId xmlns:a16="http://schemas.microsoft.com/office/drawing/2014/main" id="{AA8FC9A2-93FC-A235-9B3F-071BA06DF0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26" name="object 44">
              <a:extLst>
                <a:ext uri="{FF2B5EF4-FFF2-40B4-BE49-F238E27FC236}">
                  <a16:creationId xmlns:a16="http://schemas.microsoft.com/office/drawing/2014/main" id="{23B3C7DF-A76A-9572-A2A2-22EAC075A84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27" name="bg object 22">
            <a:extLst>
              <a:ext uri="{FF2B5EF4-FFF2-40B4-BE49-F238E27FC236}">
                <a16:creationId xmlns:a16="http://schemas.microsoft.com/office/drawing/2014/main" id="{F50DE2A8-2D2B-2B40-DFAE-25A84669C9CB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C8DE32-A736-1433-23CC-4AE285364805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29" name="bg object 23">
              <a:extLst>
                <a:ext uri="{FF2B5EF4-FFF2-40B4-BE49-F238E27FC236}">
                  <a16:creationId xmlns:a16="http://schemas.microsoft.com/office/drawing/2014/main" id="{685C1657-3D03-6B9E-A599-074DFE005224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24">
              <a:extLst>
                <a:ext uri="{FF2B5EF4-FFF2-40B4-BE49-F238E27FC236}">
                  <a16:creationId xmlns:a16="http://schemas.microsoft.com/office/drawing/2014/main" id="{07910AD3-E297-A20B-B2C5-79E3D4696DA9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25">
              <a:extLst>
                <a:ext uri="{FF2B5EF4-FFF2-40B4-BE49-F238E27FC236}">
                  <a16:creationId xmlns:a16="http://schemas.microsoft.com/office/drawing/2014/main" id="{2F6D8EC3-FD44-713A-4675-478DE4714A8D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26">
              <a:extLst>
                <a:ext uri="{FF2B5EF4-FFF2-40B4-BE49-F238E27FC236}">
                  <a16:creationId xmlns:a16="http://schemas.microsoft.com/office/drawing/2014/main" id="{0851AA74-CDC2-4477-D5DE-644F569DFD40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27">
              <a:extLst>
                <a:ext uri="{FF2B5EF4-FFF2-40B4-BE49-F238E27FC236}">
                  <a16:creationId xmlns:a16="http://schemas.microsoft.com/office/drawing/2014/main" id="{156E0B33-083B-22E9-7E25-D7D643919119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g object 28">
              <a:extLst>
                <a:ext uri="{FF2B5EF4-FFF2-40B4-BE49-F238E27FC236}">
                  <a16:creationId xmlns:a16="http://schemas.microsoft.com/office/drawing/2014/main" id="{01A0053B-3340-EFE2-EB01-ECD85B2FF906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g object 29">
              <a:extLst>
                <a:ext uri="{FF2B5EF4-FFF2-40B4-BE49-F238E27FC236}">
                  <a16:creationId xmlns:a16="http://schemas.microsoft.com/office/drawing/2014/main" id="{15B81893-0298-8374-0063-DED52C39DB3B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g object 30">
              <a:extLst>
                <a:ext uri="{FF2B5EF4-FFF2-40B4-BE49-F238E27FC236}">
                  <a16:creationId xmlns:a16="http://schemas.microsoft.com/office/drawing/2014/main" id="{36798E5F-101D-B519-2BEB-CF67D41817D9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g object 31">
              <a:extLst>
                <a:ext uri="{FF2B5EF4-FFF2-40B4-BE49-F238E27FC236}">
                  <a16:creationId xmlns:a16="http://schemas.microsoft.com/office/drawing/2014/main" id="{DA819C1B-12D3-898F-52E0-94FDEEE331EA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49322C77-9C57-587B-5251-85DAEB1CBB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92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Ne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74373" y="2074718"/>
            <a:ext cx="4857818" cy="34664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4511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8431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3B1C97A-5299-3AEF-3050-47991F406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8148AB28-ECC7-31AA-1EA5-99624A104A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432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696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653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624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F2C81BB1-5BA6-BB97-3F08-36929224BE60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41">
            <a:extLst>
              <a:ext uri="{FF2B5EF4-FFF2-40B4-BE49-F238E27FC236}">
                <a16:creationId xmlns:a16="http://schemas.microsoft.com/office/drawing/2014/main" id="{5135109E-57DE-A095-9AC8-49C986887E69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24" name="object 42">
              <a:extLst>
                <a:ext uri="{FF2B5EF4-FFF2-40B4-BE49-F238E27FC236}">
                  <a16:creationId xmlns:a16="http://schemas.microsoft.com/office/drawing/2014/main" id="{5081FED9-7D1A-DFBF-8F79-E4F055372B5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25" name="object 43">
              <a:extLst>
                <a:ext uri="{FF2B5EF4-FFF2-40B4-BE49-F238E27FC236}">
                  <a16:creationId xmlns:a16="http://schemas.microsoft.com/office/drawing/2014/main" id="{C726CE94-FC22-859D-5E35-E1619FF850B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26" name="object 44">
              <a:extLst>
                <a:ext uri="{FF2B5EF4-FFF2-40B4-BE49-F238E27FC236}">
                  <a16:creationId xmlns:a16="http://schemas.microsoft.com/office/drawing/2014/main" id="{340A96FB-CEA6-C27F-D21A-C6FBEA0172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27" name="bg object 22">
            <a:extLst>
              <a:ext uri="{FF2B5EF4-FFF2-40B4-BE49-F238E27FC236}">
                <a16:creationId xmlns:a16="http://schemas.microsoft.com/office/drawing/2014/main" id="{C7C894D9-2D7E-E395-E8BF-746058F8F0B5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734C8C-9FE0-1287-2DB0-514605F18F00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29" name="bg object 23">
              <a:extLst>
                <a:ext uri="{FF2B5EF4-FFF2-40B4-BE49-F238E27FC236}">
                  <a16:creationId xmlns:a16="http://schemas.microsoft.com/office/drawing/2014/main" id="{9EB7A59D-9A24-93FA-7891-F97D3AB7EDA4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bg object 24">
              <a:extLst>
                <a:ext uri="{FF2B5EF4-FFF2-40B4-BE49-F238E27FC236}">
                  <a16:creationId xmlns:a16="http://schemas.microsoft.com/office/drawing/2014/main" id="{3657EB66-9450-4479-54FE-87348D14F489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bg object 25">
              <a:extLst>
                <a:ext uri="{FF2B5EF4-FFF2-40B4-BE49-F238E27FC236}">
                  <a16:creationId xmlns:a16="http://schemas.microsoft.com/office/drawing/2014/main" id="{06494E94-53DE-FA7E-7770-AC8B46DCC4EA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bg object 26">
              <a:extLst>
                <a:ext uri="{FF2B5EF4-FFF2-40B4-BE49-F238E27FC236}">
                  <a16:creationId xmlns:a16="http://schemas.microsoft.com/office/drawing/2014/main" id="{FF88FE8A-5796-3FFA-D79E-E7AFE5E7D04F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bg object 27">
              <a:extLst>
                <a:ext uri="{FF2B5EF4-FFF2-40B4-BE49-F238E27FC236}">
                  <a16:creationId xmlns:a16="http://schemas.microsoft.com/office/drawing/2014/main" id="{EA44F7FB-E44A-5ECB-FC63-ED24E4CF5BDE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bg object 28">
              <a:extLst>
                <a:ext uri="{FF2B5EF4-FFF2-40B4-BE49-F238E27FC236}">
                  <a16:creationId xmlns:a16="http://schemas.microsoft.com/office/drawing/2014/main" id="{A283F3CE-8836-F363-64B2-062A7A8122BC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bg object 29">
              <a:extLst>
                <a:ext uri="{FF2B5EF4-FFF2-40B4-BE49-F238E27FC236}">
                  <a16:creationId xmlns:a16="http://schemas.microsoft.com/office/drawing/2014/main" id="{0EAACE54-B078-6967-983D-C6BB9FEAF38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bg object 30">
              <a:extLst>
                <a:ext uri="{FF2B5EF4-FFF2-40B4-BE49-F238E27FC236}">
                  <a16:creationId xmlns:a16="http://schemas.microsoft.com/office/drawing/2014/main" id="{95737E7B-D7DB-C91D-632C-5C1B76E0E654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bg object 31">
              <a:extLst>
                <a:ext uri="{FF2B5EF4-FFF2-40B4-BE49-F238E27FC236}">
                  <a16:creationId xmlns:a16="http://schemas.microsoft.com/office/drawing/2014/main" id="{44CB964F-942C-FD39-ED6E-9E62056640F1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D062A181-A040-F44B-1F75-73AD72AC5B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45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191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3104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06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476214"/>
      </p:ext>
    </p:extLst>
  </p:cSld>
  <p:clrMapOvr>
    <a:masterClrMapping/>
  </p:clrMapOvr>
  <p:hf sldNum="0"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00D653D-157D-2C46-9BD5-9BF5279ED4AE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5A9A7D3-2EE9-7C79-A50D-64F495F07281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74DAE0-4B3C-423F-7A26-98BACD684069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A5CF021E-D0F2-3A8F-9DC8-86C42728047C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9CF850AA-E1B8-B0C2-F196-595039523273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D113F68E-D76B-7D60-BA1A-83FBE4F6150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CFD050C4-0DCD-86CC-0094-CA2850F91FAF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AC60E58E-2F9F-4DC8-5AE1-1946BBB147E0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34B2B08-C0A5-3F5B-72CC-8CF3B5FB226C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88CC788F-F90B-97E2-1EFB-C0A34D9658A3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BEFFEBFD-7E0B-FB3C-F687-E28E55DEBD8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B1C3876-68E3-EA4D-2A15-19943589FF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34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C772B36-C6BC-7BFC-F31D-D4B11FF979D2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FEF8EB6-BC32-2682-7F9F-2E9C4F7F2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762BE8A-866A-CE3E-B2D0-37A0530161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90B9F94-D348-CF47-24BC-8428E6503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D706FE-5113-02D2-07C1-4B33CA47E6AD}"/>
              </a:ext>
            </a:extLst>
          </p:cNvPr>
          <p:cNvGrpSpPr/>
          <p:nvPr userDrawn="1"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8243A0DA-DABC-A536-0222-FAD5857458EC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9DFC77FF-4265-14B1-BD47-C646E74208A5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1">
              <a:extLst>
                <a:ext uri="{FF2B5EF4-FFF2-40B4-BE49-F238E27FC236}">
                  <a16:creationId xmlns:a16="http://schemas.microsoft.com/office/drawing/2014/main" id="{84379CF1-B617-99A2-5945-3A246C0F4B18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811232B0-92BC-1328-E470-640AA9A85390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5DBA88E4-D7DD-1981-DC9F-6BB9342CD92C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C9C4B902-665E-70FF-9C4A-7AE1B93118AB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FF60BA5-448C-EC22-1792-4994A760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7" name="object 10">
            <a:extLst>
              <a:ext uri="{FF2B5EF4-FFF2-40B4-BE49-F238E27FC236}">
                <a16:creationId xmlns:a16="http://schemas.microsoft.com/office/drawing/2014/main" id="{3864D2DC-4199-45F3-4D3F-3F39A477E716}"/>
              </a:ext>
            </a:extLst>
          </p:cNvPr>
          <p:cNvSpPr/>
          <p:nvPr userDrawn="1"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12">
            <a:extLst>
              <a:ext uri="{FF2B5EF4-FFF2-40B4-BE49-F238E27FC236}">
                <a16:creationId xmlns:a16="http://schemas.microsoft.com/office/drawing/2014/main" id="{1FECFB65-7C66-6D2E-1AA7-0B2E114F6797}"/>
              </a:ext>
            </a:extLst>
          </p:cNvPr>
          <p:cNvSpPr/>
          <p:nvPr userDrawn="1"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2627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18" name="object 41">
            <a:extLst>
              <a:ext uri="{FF2B5EF4-FFF2-40B4-BE49-F238E27FC236}">
                <a16:creationId xmlns:a16="http://schemas.microsoft.com/office/drawing/2014/main" id="{198E2758-0D6D-4FFB-0D0B-FCA085010CA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19" name="object 42">
              <a:extLst>
                <a:ext uri="{FF2B5EF4-FFF2-40B4-BE49-F238E27FC236}">
                  <a16:creationId xmlns:a16="http://schemas.microsoft.com/office/drawing/2014/main" id="{D3C9BAFF-78E6-9495-678D-E41F6E93BA8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20" name="object 43">
              <a:extLst>
                <a:ext uri="{FF2B5EF4-FFF2-40B4-BE49-F238E27FC236}">
                  <a16:creationId xmlns:a16="http://schemas.microsoft.com/office/drawing/2014/main" id="{6E1707C2-3C20-A6DE-81AA-86AEA60FB8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21" name="object 44">
              <a:extLst>
                <a:ext uri="{FF2B5EF4-FFF2-40B4-BE49-F238E27FC236}">
                  <a16:creationId xmlns:a16="http://schemas.microsoft.com/office/drawing/2014/main" id="{B70614A2-1B31-4A0F-8E65-21A555A08E3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74AF8C-7317-DD21-9E3A-798A6B65D0EF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09A2B6C-343F-DBF6-7B60-7837D188FDDC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E799D046-2AEE-8075-D5CB-4617FE14670E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6E2C09CF-C792-10EA-4906-E0D2F6AC3AB4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66B0453E-A684-875F-1988-C03B2108D205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206836DB-8C55-32BF-5588-F3F929FE5971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89FE949F-E478-F1F8-6231-BFC99FE76B54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9">
              <a:extLst>
                <a:ext uri="{FF2B5EF4-FFF2-40B4-BE49-F238E27FC236}">
                  <a16:creationId xmlns:a16="http://schemas.microsoft.com/office/drawing/2014/main" id="{5F3218AE-D6AE-E7F1-C9C8-31A1A72F005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0">
              <a:extLst>
                <a:ext uri="{FF2B5EF4-FFF2-40B4-BE49-F238E27FC236}">
                  <a16:creationId xmlns:a16="http://schemas.microsoft.com/office/drawing/2014/main" id="{33B7CA31-0239-64D7-A28D-E2696681C27D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">
              <a:extLst>
                <a:ext uri="{FF2B5EF4-FFF2-40B4-BE49-F238E27FC236}">
                  <a16:creationId xmlns:a16="http://schemas.microsoft.com/office/drawing/2014/main" id="{C58CE2C6-4696-1219-2E2A-324C72FB8790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05166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E9DC88A-3B7C-5A93-4E9C-45800DC05753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FB9FAB9-F8C1-E470-30DF-FE956FD56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43AA74D-8AB5-2292-D55D-90AC9FFC8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1F6603BA-0C99-EFD6-AA85-31E8740735AE}"/>
              </a:ext>
            </a:extLst>
          </p:cNvPr>
          <p:cNvSpPr/>
          <p:nvPr userDrawn="1"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9FAD383-7823-C60D-067F-14A67ACCE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829979-6A08-ED2D-9633-16A86649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77F6A0-CF85-12D7-7254-AF0D76758D01}"/>
              </a:ext>
            </a:extLst>
          </p:cNvPr>
          <p:cNvGrpSpPr/>
          <p:nvPr userDrawn="1"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13337326-0079-6CDE-D8AE-383615EE31A1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295E2BB9-6F28-B145-0906-6960AD07352A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36198A7E-F1F3-6553-8A7F-7928F8910719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7">
              <a:extLst>
                <a:ext uri="{FF2B5EF4-FFF2-40B4-BE49-F238E27FC236}">
                  <a16:creationId xmlns:a16="http://schemas.microsoft.com/office/drawing/2014/main" id="{65D2D391-40F7-DC3F-1DCE-4804E1BF027E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14">
            <a:extLst>
              <a:ext uri="{FF2B5EF4-FFF2-40B4-BE49-F238E27FC236}">
                <a16:creationId xmlns:a16="http://schemas.microsoft.com/office/drawing/2014/main" id="{B84BB0E0-46F7-3011-1E9E-29B817F6501A}"/>
              </a:ext>
            </a:extLst>
          </p:cNvPr>
          <p:cNvSpPr/>
          <p:nvPr userDrawn="1"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1276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6640E62C-EB58-A248-E513-3A3DDAC1FB13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6962008D-5177-8848-AF85-882C074A55B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06BD46-A709-9C8E-13DE-4BD1F43A4192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39D66114-5C96-A759-BD4D-EB4C26D0D644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">
              <a:extLst>
                <a:ext uri="{FF2B5EF4-FFF2-40B4-BE49-F238E27FC236}">
                  <a16:creationId xmlns:a16="http://schemas.microsoft.com/office/drawing/2014/main" id="{F6CC1234-7E52-807A-E8BD-F7F3179ED906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F256D12E-8E3A-2552-71A6-270A57CF3998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">
              <a:extLst>
                <a:ext uri="{FF2B5EF4-FFF2-40B4-BE49-F238E27FC236}">
                  <a16:creationId xmlns:a16="http://schemas.microsoft.com/office/drawing/2014/main" id="{196DEEAB-A523-221A-A2B6-B649580FC17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CE3A02E3-0E68-EC0D-5FE5-46714DE87DDF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5EE73CCD-CFBC-FB37-77E4-4B2CBFECD844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41">
            <a:extLst>
              <a:ext uri="{FF2B5EF4-FFF2-40B4-BE49-F238E27FC236}">
                <a16:creationId xmlns:a16="http://schemas.microsoft.com/office/drawing/2014/main" id="{9F9145A8-AF9F-7F9E-7D63-31096C0F7B30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32" name="object 42">
              <a:extLst>
                <a:ext uri="{FF2B5EF4-FFF2-40B4-BE49-F238E27FC236}">
                  <a16:creationId xmlns:a16="http://schemas.microsoft.com/office/drawing/2014/main" id="{1245AE07-E937-A18B-A71A-1CED8CA3FFB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33" name="object 43">
              <a:extLst>
                <a:ext uri="{FF2B5EF4-FFF2-40B4-BE49-F238E27FC236}">
                  <a16:creationId xmlns:a16="http://schemas.microsoft.com/office/drawing/2014/main" id="{DF7DF18C-BBA7-0918-B52D-36FCF9D11A1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34" name="object 44">
              <a:extLst>
                <a:ext uri="{FF2B5EF4-FFF2-40B4-BE49-F238E27FC236}">
                  <a16:creationId xmlns:a16="http://schemas.microsoft.com/office/drawing/2014/main" id="{B4117E6B-2D68-345F-A944-446BA7C4A1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5" name="object 14">
            <a:extLst>
              <a:ext uri="{FF2B5EF4-FFF2-40B4-BE49-F238E27FC236}">
                <a16:creationId xmlns:a16="http://schemas.microsoft.com/office/drawing/2014/main" id="{F1277B09-B7AD-0025-0BAD-3418A42AC6F5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BAD4DE68-ED11-9B36-CAB7-E834B840945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id="{A94FC30C-C87C-39E6-A617-DE0A7D65BCA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A6ED141E-7FA3-7A10-7ADC-AAF28562F3CB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0749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0E1FA95-A9AF-3BFE-315B-621D781D07AE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290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3AF15904-E2F8-42A0-B88C-D2F4C631E311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8851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29A6F7BC-7F87-EFA6-982B-E1BBE4328B0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59230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4C2CAEAD-087C-A3B9-BB88-8CAAEABC0154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399948-562F-9393-91E2-734E8F070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160AFB-DDE2-6085-9DEB-3ED3D3A975F1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0388F73C-8FFF-955B-E0BE-36BD89BF7689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D4D5FE09-8CB4-8EC0-41A6-27AC568A34DA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0614208A-5E27-81BF-DBA8-9548A4EE3C22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9DFE835B-D71E-BF11-44B0-17BD7F575CD7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4D462548-2A5E-A3EA-66CE-507450B7DBC6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A15D44CD-8BCF-1916-A28E-4412E9ECDD7E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AE1E78CD-2B84-B677-E078-7930693365FE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3AAA6AAE-45E6-8F33-8636-0844A0FAC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6693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5B26E01D-1B35-9EE3-47F1-F62DA585CAA9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A0D9EC3-A3BA-BFA7-9551-04EC42EA684A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1C39052F-C4DA-B8DE-57A3-6F5936930302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2BC20CA4-6B4A-755D-B8A9-E2E3D917B4BC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82A36471-A862-7BEA-73D5-9F3C98C913C7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4AAA366A-4E48-2258-268F-061C474FA21B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487213C5-0C17-EFD2-9993-DAF6EA452FC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8C5F47A2-2FFF-AB64-4B5F-C428A4FF9FE3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7CEE8EBF-0898-8867-A60F-BDE3BD5EBC81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C4A92A7F-8554-1F38-EB57-7F98F76A1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69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360614"/>
      </p:ext>
    </p:extLst>
  </p:cSld>
  <p:clrMapOvr>
    <a:masterClrMapping/>
  </p:clrMapOvr>
  <p:hf sldNum="0"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9FD8541D-81EC-D15B-6C3D-09567825B24E}"/>
              </a:ext>
            </a:extLst>
          </p:cNvPr>
          <p:cNvSpPr/>
          <p:nvPr userDrawn="1"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3781A6-CFA5-5D3F-7253-086B04C89698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08419741-E679-E4A6-CE80-00D8AC2B002C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E3B715C2-33B6-3980-4BB4-569024FB12BE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51BED28E-9588-B10C-C163-561CD731E4F8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25222C1B-83EF-3903-793F-B7B4B4A92D88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B1BFA036-206D-A810-EFC4-E6BC117725DA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F1B5A645-546F-F157-EA3C-2248979659F7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A9A6D1E9-5974-9CAB-A48C-F2AB83A0F863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8254551-E440-0B6C-3B9B-336A84C90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3444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E345445-EDFB-FD92-1DDF-D26A80F2DEF0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8AF9F9E-F733-F2B6-087E-59A049ECC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C35585-9ADB-5A0D-25CA-6C7AFA94685C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B1F84148-5D24-E3AE-58BF-9C36437770C1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C46F8240-B193-57D2-E4BC-F7698762876C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6A4706F8-6A2F-163B-E7A1-5B2E31F6892B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44818F6E-42EB-36CB-2134-551C049D77E9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5D3F448E-C88B-2562-608E-B28E724E6C96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C6BC6F7-397C-9F74-3037-D37FE1DC1B39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79093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ACC20408-3ECC-075C-72A5-E2D92A1B88B2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9" name="object 41">
            <a:extLst>
              <a:ext uri="{FF2B5EF4-FFF2-40B4-BE49-F238E27FC236}">
                <a16:creationId xmlns:a16="http://schemas.microsoft.com/office/drawing/2014/main" id="{F2AAA19E-26E3-998D-5999-080F47610855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10" name="object 42">
              <a:extLst>
                <a:ext uri="{FF2B5EF4-FFF2-40B4-BE49-F238E27FC236}">
                  <a16:creationId xmlns:a16="http://schemas.microsoft.com/office/drawing/2014/main" id="{26FBFC6D-E012-1C79-7598-72A863BFD2E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11" name="object 43">
              <a:extLst>
                <a:ext uri="{FF2B5EF4-FFF2-40B4-BE49-F238E27FC236}">
                  <a16:creationId xmlns:a16="http://schemas.microsoft.com/office/drawing/2014/main" id="{E0D7286E-8563-5DA8-916E-7F6D8A85A3C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2" name="object 44">
              <a:extLst>
                <a:ext uri="{FF2B5EF4-FFF2-40B4-BE49-F238E27FC236}">
                  <a16:creationId xmlns:a16="http://schemas.microsoft.com/office/drawing/2014/main" id="{6E074F2B-A7B2-7475-A97E-E240F9F5207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B6DC63-0261-EA09-9045-2F7FD4F9E3FF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F516D58B-2ADF-EEAA-F308-1DB748C9C8D1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1C2F30B1-F9AE-EF50-5523-9067E38AA1C6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4EC2DF59-EB97-CF02-B7CD-7FB829C39CB9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FCFC68C3-2098-43D9-998C-43C249C9F147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39275AC1-7A0E-A6A0-0A4B-BF812BFACD2E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6710D926-5F4E-07A6-197C-06DF636B107E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3765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6002D601-2A55-1BBF-83EE-F9CC022091F7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6727005-998C-746F-7B71-03018357E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BC4038-2E1B-BD14-69CA-5C4114829CA8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86340BED-747D-5EA4-1CC2-E5B84E03E897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801AD34A-56BE-60BA-39EC-5FFE04AB7B60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6CAAEEC3-AAB7-5CB3-228E-DEA3189BF5CF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5E6A4399-7DD3-4ECE-06EF-E575CD8BB545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7580EDB5-430C-5AF8-3A2D-BC79E6D70BEB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1591F5F6-14BC-4B11-FC81-6BE5F1B553F3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116849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7970636-6114-749B-240D-E8E2EAD4AF39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9" name="object 41">
            <a:extLst>
              <a:ext uri="{FF2B5EF4-FFF2-40B4-BE49-F238E27FC236}">
                <a16:creationId xmlns:a16="http://schemas.microsoft.com/office/drawing/2014/main" id="{2B808756-457B-BCFF-14F3-628865B5FE5F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10" name="object 42">
              <a:extLst>
                <a:ext uri="{FF2B5EF4-FFF2-40B4-BE49-F238E27FC236}">
                  <a16:creationId xmlns:a16="http://schemas.microsoft.com/office/drawing/2014/main" id="{869107A2-632D-CD82-6020-640DD6A09FB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11" name="object 43">
              <a:extLst>
                <a:ext uri="{FF2B5EF4-FFF2-40B4-BE49-F238E27FC236}">
                  <a16:creationId xmlns:a16="http://schemas.microsoft.com/office/drawing/2014/main" id="{7FFA5290-5C25-FBF9-3BE1-4444CF120E6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2" name="object 44">
              <a:extLst>
                <a:ext uri="{FF2B5EF4-FFF2-40B4-BE49-F238E27FC236}">
                  <a16:creationId xmlns:a16="http://schemas.microsoft.com/office/drawing/2014/main" id="{3D17BC65-2C46-3A1E-E05E-06AFD99C5B9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278AFC-E39A-E6B6-472D-29F1337DD3D4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8F59E32C-205E-5C89-390E-A08C6D6A77C1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4BA41508-F81A-B00C-8152-ECC9FF8A4152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69691F69-37DF-A13B-1787-7BCB7D1F6599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DA8D5B27-837E-FBC5-7C91-B9EEB1674549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9C53D77B-D832-94A5-1B5B-553EA3BBDF8F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DF936134-5B71-34A2-DCE7-8B63D57E758D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55740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grpSp>
        <p:nvGrpSpPr>
          <p:cNvPr id="2" name="object 41">
            <a:extLst>
              <a:ext uri="{FF2B5EF4-FFF2-40B4-BE49-F238E27FC236}">
                <a16:creationId xmlns:a16="http://schemas.microsoft.com/office/drawing/2014/main" id="{A56B5AA2-A755-6556-653B-BB98E6F677C8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8" name="object 42">
              <a:extLst>
                <a:ext uri="{FF2B5EF4-FFF2-40B4-BE49-F238E27FC236}">
                  <a16:creationId xmlns:a16="http://schemas.microsoft.com/office/drawing/2014/main" id="{5AABD3BE-A7C5-DEC2-1E5A-1143DE8A567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10" name="object 43">
              <a:extLst>
                <a:ext uri="{FF2B5EF4-FFF2-40B4-BE49-F238E27FC236}">
                  <a16:creationId xmlns:a16="http://schemas.microsoft.com/office/drawing/2014/main" id="{5FC3A28C-647C-9679-7BA1-6BF853C57F4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2" name="object 44">
              <a:extLst>
                <a:ext uri="{FF2B5EF4-FFF2-40B4-BE49-F238E27FC236}">
                  <a16:creationId xmlns:a16="http://schemas.microsoft.com/office/drawing/2014/main" id="{B8AE5848-27BB-3CB0-BCA4-D28036B61EC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F1D03F3-FDC7-F8BC-30AD-53CE171A2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0244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grpSp>
        <p:nvGrpSpPr>
          <p:cNvPr id="9" name="object 41">
            <a:extLst>
              <a:ext uri="{FF2B5EF4-FFF2-40B4-BE49-F238E27FC236}">
                <a16:creationId xmlns:a16="http://schemas.microsoft.com/office/drawing/2014/main" id="{51BDC78E-71B9-BE89-AC76-E64C4AC4DC36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10" name="object 42">
              <a:extLst>
                <a:ext uri="{FF2B5EF4-FFF2-40B4-BE49-F238E27FC236}">
                  <a16:creationId xmlns:a16="http://schemas.microsoft.com/office/drawing/2014/main" id="{4152DD14-F1AE-78DB-3554-C427308FCC0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11" name="object 43">
              <a:extLst>
                <a:ext uri="{FF2B5EF4-FFF2-40B4-BE49-F238E27FC236}">
                  <a16:creationId xmlns:a16="http://schemas.microsoft.com/office/drawing/2014/main" id="{6ABE36D8-5081-46F3-9293-3FD96EC0360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2" name="object 44">
              <a:extLst>
                <a:ext uri="{FF2B5EF4-FFF2-40B4-BE49-F238E27FC236}">
                  <a16:creationId xmlns:a16="http://schemas.microsoft.com/office/drawing/2014/main" id="{A367523F-AA23-C7FB-6623-3DE0FA116E2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4" name="object 7">
            <a:extLst>
              <a:ext uri="{FF2B5EF4-FFF2-40B4-BE49-F238E27FC236}">
                <a16:creationId xmlns:a16="http://schemas.microsoft.com/office/drawing/2014/main" id="{A00ADB3F-F20A-290A-A4D7-DA26D0E08BD4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E929EE6F-5803-BF7D-4238-8CE6AE26AA9E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19B8123D-3D30-3B64-1902-1FE8825E62A6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9CD11EC0-80DF-C105-1918-F7A991B93640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2CF52727-C906-B738-61D8-A048AD8E391F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BF961375-A456-858E-7DCB-89E51203A54C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3">
            <a:extLst>
              <a:ext uri="{FF2B5EF4-FFF2-40B4-BE49-F238E27FC236}">
                <a16:creationId xmlns:a16="http://schemas.microsoft.com/office/drawing/2014/main" id="{4714BD40-9D5E-B184-BAD1-E3F15DC8376D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4">
            <a:extLst>
              <a:ext uri="{FF2B5EF4-FFF2-40B4-BE49-F238E27FC236}">
                <a16:creationId xmlns:a16="http://schemas.microsoft.com/office/drawing/2014/main" id="{2F6279B7-EB9C-42BF-63B2-B24EE47436EB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5">
            <a:extLst>
              <a:ext uri="{FF2B5EF4-FFF2-40B4-BE49-F238E27FC236}">
                <a16:creationId xmlns:a16="http://schemas.microsoft.com/office/drawing/2014/main" id="{2108AC7A-BAAA-B864-B037-3FCAB7950CD9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4">
            <a:extLst>
              <a:ext uri="{FF2B5EF4-FFF2-40B4-BE49-F238E27FC236}">
                <a16:creationId xmlns:a16="http://schemas.microsoft.com/office/drawing/2014/main" id="{4F95FCD9-D054-6549-FB9F-C85762FCA6E2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4">
            <a:extLst>
              <a:ext uri="{FF2B5EF4-FFF2-40B4-BE49-F238E27FC236}">
                <a16:creationId xmlns:a16="http://schemas.microsoft.com/office/drawing/2014/main" id="{A4AF7775-3852-CF20-2F4A-74AEC954C85A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5500A44F-A13B-483F-582E-A264799EF10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78283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40E3-2C98-83A6-68C2-F9EA088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943772-D1B0-2FD5-CCF5-9B61A71ACD54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E9182E3-A837-ADF0-3AC1-A539B8796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234606-9C98-A3FD-3406-4C76C407A88B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084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003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311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509195"/>
      </p:ext>
    </p:extLst>
  </p:cSld>
  <p:clrMapOvr>
    <a:masterClrMapping/>
  </p:clrMapOvr>
  <p:hf sldNum="0"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92047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6255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422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9313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08527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1581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7649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3272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9332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632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118838"/>
      </p:ext>
    </p:extLst>
  </p:cSld>
  <p:clrMapOvr>
    <a:masterClrMapping/>
  </p:clrMapOvr>
  <p:hf sldNum="0"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8466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40E3-2C98-83A6-68C2-F9EA088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0138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B7299-7AB9-4421-3B12-055B2CA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00704-5510-78E0-B7E4-F9630322C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53451-8FBE-805D-8FA3-FC147C28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EC1D9-62E5-C85C-4B63-58148D49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95C2-AFFF-07C8-D374-FE4011B8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0159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DE07-2180-6511-79E3-2E29CCE5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9261-F4E2-F83A-096F-8B4640299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F349-BC46-79C9-52EF-514BAFBB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2DCA1-2DB5-E28A-52A3-EA7B7869C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AE262-9D44-C979-4A16-6F63869A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9032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3DAF-A9FC-2EBF-313C-F3BBB895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F7F28-7C72-307A-C407-52556A76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6E65A-F4AD-DD3A-A52F-FA815D36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CDF96-CFF7-5621-1619-45423983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BBE39-910E-748A-9083-0559B332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93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3C5D-B37F-1D54-B8A5-832AA5AC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E475-38C3-004E-F4B4-1BC490416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CE613-E5A9-D074-F1D1-F7F2DB22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F732C-3593-DFBF-A549-2CEA2175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F957B-DA11-6500-63E4-E27185DF6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154A3-20E1-D18E-0026-4A8A3F81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6930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69EE-7FCA-358E-AF68-5727C057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B158C-293D-FC3E-8470-A5C3F0E81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696D5-6D88-2554-E382-F7B098EA9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26132-29F8-0728-CEC6-7660F9506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94F64-22C3-42CB-F1BB-62265B02E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1A8BE-6B08-0119-E239-80C863D8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73BA3D-95A5-5C73-ECBF-3F321960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642D4F-4B32-ED83-D21D-63C452CD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502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EB0C-BA77-9E02-D9FC-62623840D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FB223-1C45-0913-7F67-BFE48E5B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1BEB2-D578-1D7A-3513-9DFB783D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0DC6B-1B01-30F0-C949-A2490AA5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1477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9FE2E-46FA-BB90-50F1-2CB53E1C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E213D-763D-F752-F23B-3AD310C9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89DC0-3B4C-C610-8DA1-4EC909A3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2131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ED57-C60E-60FD-BC9C-20548E06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460EA-29F8-CCC7-A9DB-EADF9BB96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8E39E-23CE-CC6D-4A90-EF01B4544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D4CA2-4444-83A1-FC45-0C852027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3279D-360F-A5B1-C36C-6155F84C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8B8DA-9C7F-6A51-7F25-E25D6927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50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7225360-75FE-B1D2-0411-82B63F387863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6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681" r:id="rId33"/>
    <p:sldLayoutId id="2147483662" r:id="rId34"/>
    <p:sldLayoutId id="2147483661" r:id="rId35"/>
    <p:sldLayoutId id="2147483682" r:id="rId36"/>
    <p:sldLayoutId id="2147483684" r:id="rId37"/>
    <p:sldLayoutId id="2147483652" r:id="rId38"/>
    <p:sldLayoutId id="2147483669" r:id="rId39"/>
    <p:sldLayoutId id="2147483651" r:id="rId40"/>
    <p:sldLayoutId id="2147483666" r:id="rId41"/>
    <p:sldLayoutId id="2147483664" r:id="rId42"/>
    <p:sldLayoutId id="2147483653" r:id="rId43"/>
    <p:sldLayoutId id="2147483667" r:id="rId44"/>
    <p:sldLayoutId id="2147483668" r:id="rId45"/>
    <p:sldLayoutId id="2147483671" r:id="rId46"/>
    <p:sldLayoutId id="2147483672" r:id="rId47"/>
    <p:sldLayoutId id="2147483673" r:id="rId48"/>
    <p:sldLayoutId id="2147483676" r:id="rId49"/>
    <p:sldLayoutId id="2147483677" r:id="rId50"/>
    <p:sldLayoutId id="2147483680" r:id="rId5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 Medium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529" userDrawn="1">
          <p15:clr>
            <a:srgbClr val="F26B43"/>
          </p15:clr>
        </p15:guide>
        <p15:guide id="10" orient="horz" pos="754" userDrawn="1">
          <p15:clr>
            <a:srgbClr val="F26B43"/>
          </p15:clr>
        </p15:guide>
        <p15:guide id="11" orient="horz" pos="1321" userDrawn="1">
          <p15:clr>
            <a:srgbClr val="F26B43"/>
          </p15:clr>
        </p15:guide>
        <p15:guide id="12" orient="horz" pos="3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EEA072B-A13C-13F1-761C-9A77E208A6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9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orient="horz" pos="39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7179F7-218C-AA8C-F064-DB56022E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31F23-7336-D4E6-3272-725DF6DD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2028-7899-7AC8-B9F8-266CDA9A8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4AB6C-4A85-5446-B3E8-7C728880AC78}" type="datetimeFigureOut">
              <a:rPr lang="en-GB" smtClean="0"/>
              <a:t>03/05/2023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C2E81-7968-2DFA-094A-57B911CD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0E72D-A4F6-F182-7896-7ED66A179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2C636-C95F-234F-B23F-6BCF86172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9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waters.org/resources/assets/parc-program-blended-finance-upgrade-senegals-private-sanitation-exhauster-truck" TargetMode="External"/><Relationship Id="rId2" Type="http://schemas.openxmlformats.org/officeDocument/2006/relationships/hyperlink" Target="mailto:Barbara.Senkwe@tetratech.com" TargetMode="Externa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hyperlink" Target="https://www.globalwaters.org/wash-fin-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emf"/><Relationship Id="rId3" Type="http://schemas.openxmlformats.org/officeDocument/2006/relationships/image" Target="../media/image42.png"/><Relationship Id="rId21" Type="http://schemas.openxmlformats.org/officeDocument/2006/relationships/image" Target="../media/image60.jp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jpg"/><Relationship Id="rId20" Type="http://schemas.openxmlformats.org/officeDocument/2006/relationships/image" Target="../media/image59.jp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svg"/><Relationship Id="rId10" Type="http://schemas.openxmlformats.org/officeDocument/2006/relationships/image" Target="../media/image49.emf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5E4D85-7602-45A4-6D6C-F4B12E4A1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2" y="1742826"/>
            <a:ext cx="5763477" cy="33723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359DD2-52BC-2F4A-6D9D-AD636C642BD6}"/>
              </a:ext>
            </a:extLst>
          </p:cNvPr>
          <p:cNvSpPr/>
          <p:nvPr/>
        </p:nvSpPr>
        <p:spPr>
          <a:xfrm>
            <a:off x="10544175" y="5695950"/>
            <a:ext cx="8953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7EF50B-D0A0-A9A6-259B-4892B9352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 for  Successful Technical Assistance Intermediation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EE8D7D-33C9-7C47-4571-D13462180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Water, Sanitation, and Hygiene Finance 2: The role of finance intermediaries </a:t>
            </a:r>
            <a:br>
              <a:rPr lang="en-GB" dirty="0"/>
            </a:br>
            <a:r>
              <a:rPr lang="en-GB" dirty="0"/>
              <a:t>- blended finance for sanitation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BCD30-431B-B04C-AFC6-9F0E4710B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Funding opportunities for sanitation services and technologies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Enabling policy environment critical for TA and service expansion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Private SSPs willingness to engage the public sector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Government prioritization of onsite sanitation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Collaborative approaches to maximize competitive advantages 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/>
              <a:t>Clear partnership frameworks between the public and private sector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B8861D-7059-1E9B-C22C-61F59E419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279" y="4976945"/>
            <a:ext cx="2381250" cy="609600"/>
          </a:xfrm>
          <a:prstGeom prst="rect">
            <a:avLst/>
          </a:prstGeom>
        </p:spPr>
      </p:pic>
      <p:pic>
        <p:nvPicPr>
          <p:cNvPr id="1028" name="Picture 4" descr="bnde logo">
            <a:extLst>
              <a:ext uri="{FF2B5EF4-FFF2-40B4-BE49-F238E27FC236}">
                <a16:creationId xmlns:a16="http://schemas.microsoft.com/office/drawing/2014/main" id="{4112AB0D-E0BD-ECEE-7D4F-FA4BE1EE6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95" y="4961705"/>
            <a:ext cx="1819175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BDF656-B274-8BA0-5F1C-CDAF78A4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62" y="4824545"/>
            <a:ext cx="2039335" cy="9144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F4B0691-AFCD-0AE9-C8E3-F767BE43D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37" y="4824545"/>
            <a:ext cx="2350644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D0D7C-8F82-2581-DDB7-28B329C1F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7806" y="4824545"/>
            <a:ext cx="64008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1B5322-1F0A-FD56-D850-8FD1967D27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199" y="1385454"/>
            <a:ext cx="6973455" cy="4313381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Barbara </a:t>
            </a:r>
            <a:r>
              <a:rPr lang="en-GB" dirty="0" err="1"/>
              <a:t>Kazimbaya</a:t>
            </a:r>
            <a:r>
              <a:rPr lang="en-GB" dirty="0"/>
              <a:t> – </a:t>
            </a:r>
            <a:r>
              <a:rPr lang="en-GB" dirty="0" err="1"/>
              <a:t>Senkwe</a:t>
            </a:r>
            <a:r>
              <a:rPr lang="en-GB" dirty="0"/>
              <a:t>, Deputy COP USAID’s Water, Sanitation, and Hygiene Finance 2 </a:t>
            </a:r>
            <a:br>
              <a:rPr lang="en-GB" dirty="0"/>
            </a:br>
            <a:r>
              <a:rPr lang="en-GB" dirty="0"/>
              <a:t>(WASH-FIN 2)</a:t>
            </a:r>
            <a:br>
              <a:rPr lang="en-GB" dirty="0"/>
            </a:br>
            <a:r>
              <a:rPr lang="en-GB" dirty="0">
                <a:hlinkClick r:id="rId2"/>
              </a:rPr>
              <a:t>Barbara.Senkwe@tetratech.com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Read more about PARC at GlobalWaters.org </a:t>
            </a:r>
            <a:br>
              <a:rPr lang="en-GB" dirty="0"/>
            </a:br>
            <a:r>
              <a:rPr lang="en-US" dirty="0">
                <a:hlinkClick r:id="rId3"/>
              </a:rPr>
              <a:t>The PARC Program – Blended Finance to Upgrade Senegal’s Private Sanitation Exhauster Truck Fleet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Find WASH-FIN 2 online at </a:t>
            </a:r>
            <a:br>
              <a:rPr lang="en-GB" dirty="0"/>
            </a:br>
            <a:r>
              <a:rPr lang="en-US" dirty="0">
                <a:hlinkClick r:id="rId4"/>
              </a:rPr>
              <a:t>Globalwaters.org/wash-fin-2</a:t>
            </a:r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150B35-5D29-BAAD-14D1-E7F29BC0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Resources and more info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9009A86B-ACEA-75DD-EFC7-ABCC2BF9D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5417" y="1276435"/>
            <a:ext cx="3092647" cy="401983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A15089B-D8CA-0ABA-C8CD-1230E77A9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14" y="5475598"/>
            <a:ext cx="3741825" cy="14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C5378-A18E-F132-33F8-2439582B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7" y="232471"/>
            <a:ext cx="9514841" cy="100438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8ED0A5C-B1F0-A944-0555-E3E3B7CFA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4" y="4717176"/>
            <a:ext cx="1537163" cy="1053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7910DA-9265-F335-841B-26743020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58" y="4847264"/>
            <a:ext cx="1540727" cy="6199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67AC3B6-FF09-E86F-ACA5-85410D39A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189" y="1953996"/>
            <a:ext cx="3094543" cy="1224649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A79A97-A744-4E5D-C725-95FB73CE6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08" y="2188590"/>
            <a:ext cx="938825" cy="101671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AD00AC7-923F-DAE9-D747-E35E1E17C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70" y="5938983"/>
            <a:ext cx="1323897" cy="551624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1CD7E15-555F-B552-7DD1-5A801B47DA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55" y="4657539"/>
            <a:ext cx="1225550" cy="7377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2F1418-3BC5-51E6-E549-D427BA59D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56" y="4743977"/>
            <a:ext cx="1701800" cy="55308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6C665B7-2F7D-E704-7599-3EF86D714C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23" y="2183518"/>
            <a:ext cx="2336800" cy="70029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30B21B-DDD6-3DAE-5601-ABC04D7AC4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2327388"/>
            <a:ext cx="2059167" cy="41255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D8B330E-54DD-3AD5-AB77-DCB755D6E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6" y="3341472"/>
            <a:ext cx="853529" cy="939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43527BB-AA46-85EF-06D7-16F773948B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44258" y="3452506"/>
            <a:ext cx="1852253" cy="84836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556A780C-2151-597D-2112-9B5764DFB4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46" y="3231527"/>
            <a:ext cx="1828800" cy="113792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6808CC2-7DDA-7D4C-69A1-C60BD4091A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23" y="3538322"/>
            <a:ext cx="2184400" cy="54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7B59B8-AE8F-57E3-C16C-DD7ECFA62A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80" y="3596393"/>
            <a:ext cx="2285153" cy="429959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3D985E9A-74CA-6E83-BBDE-47EE1D5166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50" y="4510215"/>
            <a:ext cx="1098550" cy="109855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BCE43ACB-3D5A-CEDA-5D81-5D3D08B8A9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93" y="5902511"/>
            <a:ext cx="1633385" cy="744306"/>
          </a:xfrm>
          <a:prstGeom prst="rect">
            <a:avLst/>
          </a:prstGeom>
        </p:spPr>
      </p:pic>
      <p:pic>
        <p:nvPicPr>
          <p:cNvPr id="21" name="Picture 2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99D1E2-EBFF-5BD5-4628-CA605A186F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40" y="5867315"/>
            <a:ext cx="1424828" cy="7168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F94E1B-97AB-7E8F-BF78-9DD4E2AD666A}"/>
              </a:ext>
            </a:extLst>
          </p:cNvPr>
          <p:cNvSpPr txBox="1"/>
          <p:nvPr/>
        </p:nvSpPr>
        <p:spPr>
          <a:xfrm>
            <a:off x="2335696" y="1105930"/>
            <a:ext cx="7136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yant Medium Italic" panose="020B060304000002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yant Medium Italic" panose="020B0603040000020003" pitchFamily="34" charset="77"/>
                <a:ea typeface="+mn-ea"/>
                <a:cs typeface="+mn-cs"/>
              </a:rPr>
              <a:t>All Systems Connect 2023 is made possible thanks to the generous support of our partners including the World Health Organization and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yant Medium Italic" panose="020B060304000002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09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C319-57D0-DB9C-4A90-1EA5D306D5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role of finance intermediaries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301BC9A-F195-A9B2-D315-D981F42401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Blended finance for sanitation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315F5-271F-7F92-6581-168BC31B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Barbara </a:t>
            </a:r>
            <a:r>
              <a:rPr lang="en-GB" dirty="0" err="1"/>
              <a:t>Kazimbaya</a:t>
            </a:r>
            <a:r>
              <a:rPr lang="en-GB" dirty="0"/>
              <a:t> </a:t>
            </a:r>
          </a:p>
          <a:p>
            <a:r>
              <a:rPr lang="en-GB" dirty="0" err="1"/>
              <a:t>Senkwe</a:t>
            </a:r>
            <a:r>
              <a:rPr lang="en-GB" dirty="0"/>
              <a:t>: USAID’s Water, Sanitation, and Hygiene Finance 2 (WASH-FIN 2)</a:t>
            </a:r>
          </a:p>
        </p:txBody>
      </p:sp>
    </p:spTree>
    <p:extLst>
      <p:ext uri="{BB962C8B-B14F-4D97-AF65-F5344CB8AC3E}">
        <p14:creationId xmlns:p14="http://schemas.microsoft.com/office/powerpoint/2010/main" val="38544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737A-65FF-BE88-56A2-B58C5D450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USAID’s Water, Sanitation, and Hygiene Finance 2 Activity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29D05F-0184-E078-2D66-DB2F989A6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840" y="1825625"/>
            <a:ext cx="4832531" cy="3772535"/>
          </a:xfrm>
        </p:spPr>
        <p:txBody>
          <a:bodyPr/>
          <a:lstStyle/>
          <a:p>
            <a:r>
              <a:rPr lang="en-US" b="1" dirty="0">
                <a:latin typeface="Quicksand"/>
              </a:rPr>
              <a:t>Goal: </a:t>
            </a:r>
            <a:r>
              <a:rPr lang="en-US" dirty="0">
                <a:latin typeface="Quicksand"/>
              </a:rPr>
              <a:t>Leverage partnerships </a:t>
            </a:r>
            <a:br>
              <a:rPr lang="en-US" dirty="0">
                <a:latin typeface="Quicksand"/>
              </a:rPr>
            </a:br>
            <a:r>
              <a:rPr lang="en-US" dirty="0">
                <a:latin typeface="Quicksand"/>
              </a:rPr>
              <a:t>to mobilize </a:t>
            </a:r>
            <a:r>
              <a:rPr lang="en-US" b="1" dirty="0">
                <a:latin typeface="Quicksand"/>
              </a:rPr>
              <a:t>$375 million </a:t>
            </a:r>
            <a:r>
              <a:rPr lang="en-US" dirty="0">
                <a:latin typeface="Quicksand"/>
              </a:rPr>
              <a:t>for climate-resilient water and sanitation services by 2027</a:t>
            </a:r>
          </a:p>
          <a:p>
            <a:endParaRPr lang="en-US" dirty="0">
              <a:latin typeface="Quicksand"/>
            </a:endParaRPr>
          </a:p>
          <a:p>
            <a:r>
              <a:rPr lang="en-US" b="1" dirty="0">
                <a:latin typeface="Quicksand"/>
              </a:rPr>
              <a:t>Focus Countries: </a:t>
            </a:r>
            <a:r>
              <a:rPr lang="en-US" dirty="0">
                <a:latin typeface="Quicksand"/>
              </a:rPr>
              <a:t>Kenya, India, </a:t>
            </a:r>
            <a:br>
              <a:rPr lang="en-US" dirty="0">
                <a:latin typeface="Quicksand"/>
              </a:rPr>
            </a:br>
            <a:r>
              <a:rPr lang="en-US" dirty="0">
                <a:latin typeface="Quicksand"/>
              </a:rPr>
              <a:t>and Ghana. Planned expansion </a:t>
            </a:r>
            <a:br>
              <a:rPr lang="en-US" dirty="0">
                <a:latin typeface="Quicksand"/>
              </a:rPr>
            </a:br>
            <a:r>
              <a:rPr lang="en-US" dirty="0">
                <a:latin typeface="Quicksand"/>
              </a:rPr>
              <a:t>to more</a:t>
            </a:r>
          </a:p>
          <a:p>
            <a:endParaRPr lang="en-GB" dirty="0"/>
          </a:p>
        </p:txBody>
      </p:sp>
      <p:pic>
        <p:nvPicPr>
          <p:cNvPr id="8" name="Google Shape;1616;p204" descr="Icon&#10;&#10;Description automatically generated">
            <a:extLst>
              <a:ext uri="{FF2B5EF4-FFF2-40B4-BE49-F238E27FC236}">
                <a16:creationId xmlns:a16="http://schemas.microsoft.com/office/drawing/2014/main" id="{A0B71EE1-46B0-9AF8-BFD2-2C9531C91EF8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186944" y="2238312"/>
            <a:ext cx="704176" cy="7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17;p204" descr="A picture containing text&#10;&#10;Description automatically generated">
            <a:extLst>
              <a:ext uri="{FF2B5EF4-FFF2-40B4-BE49-F238E27FC236}">
                <a16:creationId xmlns:a16="http://schemas.microsoft.com/office/drawing/2014/main" id="{1CB19919-B820-53EF-9A95-58EF1ED4E582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096000" y="3117974"/>
            <a:ext cx="886064" cy="95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18;p204" descr="Icon&#10;&#10;Description automatically generated">
            <a:extLst>
              <a:ext uri="{FF2B5EF4-FFF2-40B4-BE49-F238E27FC236}">
                <a16:creationId xmlns:a16="http://schemas.microsoft.com/office/drawing/2014/main" id="{1F2744D1-55F8-2E18-A042-8A8D77BF2E97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291149" y="4202829"/>
            <a:ext cx="655403" cy="6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19;p204" descr="A picture containing text&#10;&#10;Description automatically generated">
            <a:extLst>
              <a:ext uri="{FF2B5EF4-FFF2-40B4-BE49-F238E27FC236}">
                <a16:creationId xmlns:a16="http://schemas.microsoft.com/office/drawing/2014/main" id="{E3ECA07A-C9A4-4597-4601-13547596ED40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157552" y="4983902"/>
            <a:ext cx="887084" cy="8798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20;p204">
            <a:extLst>
              <a:ext uri="{FF2B5EF4-FFF2-40B4-BE49-F238E27FC236}">
                <a16:creationId xmlns:a16="http://schemas.microsoft.com/office/drawing/2014/main" id="{F7E06991-CD2B-4D20-CE71-473313013CA5}"/>
              </a:ext>
            </a:extLst>
          </p:cNvPr>
          <p:cNvSpPr txBox="1"/>
          <p:nvPr/>
        </p:nvSpPr>
        <p:spPr>
          <a:xfrm>
            <a:off x="7214152" y="2364116"/>
            <a:ext cx="3840480" cy="4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" sz="2200" b="1" dirty="0">
                <a:latin typeface="Quicksand"/>
                <a:ea typeface="Gill Sans"/>
                <a:cs typeface="Gill Sans"/>
                <a:sym typeface="Gill Sans"/>
              </a:rPr>
              <a:t>Strengthen governance </a:t>
            </a:r>
            <a:endParaRPr sz="2200" dirty="0">
              <a:latin typeface="Quicksand"/>
            </a:endParaRPr>
          </a:p>
        </p:txBody>
      </p:sp>
      <p:sp>
        <p:nvSpPr>
          <p:cNvPr id="13" name="Google Shape;1622;p204">
            <a:extLst>
              <a:ext uri="{FF2B5EF4-FFF2-40B4-BE49-F238E27FC236}">
                <a16:creationId xmlns:a16="http://schemas.microsoft.com/office/drawing/2014/main" id="{EF3E11F5-6D70-BF91-9B24-08735E7447A6}"/>
              </a:ext>
            </a:extLst>
          </p:cNvPr>
          <p:cNvSpPr txBox="1"/>
          <p:nvPr/>
        </p:nvSpPr>
        <p:spPr>
          <a:xfrm>
            <a:off x="7214152" y="4280733"/>
            <a:ext cx="3840480" cy="4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" sz="2200" b="1">
                <a:latin typeface="Quicksand"/>
                <a:ea typeface="Gill Sans"/>
                <a:cs typeface="Gill Sans"/>
                <a:sym typeface="Gill Sans"/>
              </a:rPr>
              <a:t>Mobilize finance </a:t>
            </a:r>
            <a:endParaRPr sz="2200">
              <a:latin typeface="Quicksand"/>
              <a:ea typeface="Gill Sans"/>
              <a:cs typeface="Gill Sans"/>
              <a:sym typeface="Gill Sans"/>
            </a:endParaRPr>
          </a:p>
        </p:txBody>
      </p:sp>
      <p:sp>
        <p:nvSpPr>
          <p:cNvPr id="14" name="Google Shape;1623;p204">
            <a:extLst>
              <a:ext uri="{FF2B5EF4-FFF2-40B4-BE49-F238E27FC236}">
                <a16:creationId xmlns:a16="http://schemas.microsoft.com/office/drawing/2014/main" id="{B8AD3913-3896-A764-99F2-FD84CB72992C}"/>
              </a:ext>
            </a:extLst>
          </p:cNvPr>
          <p:cNvSpPr txBox="1"/>
          <p:nvPr/>
        </p:nvSpPr>
        <p:spPr>
          <a:xfrm>
            <a:off x="7214152" y="4983902"/>
            <a:ext cx="3840480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" sz="2200" b="1">
                <a:latin typeface="Quicksand"/>
                <a:ea typeface="Gill Sans"/>
                <a:cs typeface="Gill Sans"/>
                <a:sym typeface="Gill Sans"/>
              </a:rPr>
              <a:t>Advance global learning and partnerships </a:t>
            </a:r>
            <a:endParaRPr sz="2200">
              <a:latin typeface="Quicksand"/>
              <a:ea typeface="Gill Sans"/>
              <a:cs typeface="Gill Sans"/>
              <a:sym typeface="Gill Sans"/>
            </a:endParaRPr>
          </a:p>
        </p:txBody>
      </p:sp>
      <p:sp>
        <p:nvSpPr>
          <p:cNvPr id="15" name="Google Shape;1624;p204">
            <a:extLst>
              <a:ext uri="{FF2B5EF4-FFF2-40B4-BE49-F238E27FC236}">
                <a16:creationId xmlns:a16="http://schemas.microsoft.com/office/drawing/2014/main" id="{BCB93A3E-199F-95EA-468E-44484A1FE8AA}"/>
              </a:ext>
            </a:extLst>
          </p:cNvPr>
          <p:cNvSpPr/>
          <p:nvPr/>
        </p:nvSpPr>
        <p:spPr>
          <a:xfrm>
            <a:off x="6186944" y="1604688"/>
            <a:ext cx="4572000" cy="4924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200" b="1">
                <a:solidFill>
                  <a:schemeClr val="lt1"/>
                </a:solidFill>
                <a:latin typeface="Quicksand"/>
                <a:ea typeface="Gill Sans"/>
                <a:cs typeface="Gill Sans"/>
                <a:sym typeface="Gill Sans"/>
              </a:rPr>
              <a:t>Objectives</a:t>
            </a:r>
            <a:endParaRPr sz="2200" b="1">
              <a:solidFill>
                <a:schemeClr val="lt1"/>
              </a:solidFill>
              <a:latin typeface="Quicksand"/>
              <a:ea typeface="Gill Sans"/>
              <a:cs typeface="Gill Sans"/>
              <a:sym typeface="Gill Sans"/>
            </a:endParaRPr>
          </a:p>
        </p:txBody>
      </p:sp>
      <p:sp>
        <p:nvSpPr>
          <p:cNvPr id="16" name="Google Shape;1621;p204">
            <a:extLst>
              <a:ext uri="{FF2B5EF4-FFF2-40B4-BE49-F238E27FC236}">
                <a16:creationId xmlns:a16="http://schemas.microsoft.com/office/drawing/2014/main" id="{9AB7675E-6789-AF21-E2A1-E475D4F0E01E}"/>
              </a:ext>
            </a:extLst>
          </p:cNvPr>
          <p:cNvSpPr txBox="1"/>
          <p:nvPr/>
        </p:nvSpPr>
        <p:spPr>
          <a:xfrm>
            <a:off x="7214152" y="3163103"/>
            <a:ext cx="3840480" cy="8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" sz="2200" b="1" dirty="0">
                <a:latin typeface="Quicksand"/>
                <a:ea typeface="Gill Sans"/>
                <a:cs typeface="Gill Sans"/>
                <a:sym typeface="Gill Sans"/>
              </a:rPr>
              <a:t>Improve performance of service providers </a:t>
            </a:r>
            <a:endParaRPr sz="2200" dirty="0">
              <a:latin typeface="Quicksand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764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F3FFA-36E8-D990-E596-2E014F36F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WASH-FIN’s Support for Sanitation Service Provider (SSP) Growth in Senegal and Kenya </a:t>
            </a:r>
          </a:p>
          <a:p>
            <a:endParaRPr lang="en-US"/>
          </a:p>
        </p:txBody>
      </p:sp>
      <p:pic>
        <p:nvPicPr>
          <p:cNvPr id="6" name="Picture Placeholder 5" descr="A picture containing outdoor, truck, cart, trailer&#10;&#10;Description automatically generated">
            <a:extLst>
              <a:ext uri="{FF2B5EF4-FFF2-40B4-BE49-F238E27FC236}">
                <a16:creationId xmlns:a16="http://schemas.microsoft.com/office/drawing/2014/main" id="{52002E26-4618-183A-634D-F6D6796B697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/>
      </p:pic>
    </p:spTree>
    <p:extLst>
      <p:ext uri="{BB962C8B-B14F-4D97-AF65-F5344CB8AC3E}">
        <p14:creationId xmlns:p14="http://schemas.microsoft.com/office/powerpoint/2010/main" val="26410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1C1BA5-2F93-BD67-FC17-3DFC5DC5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Factors Necessitating Technical Assistance Intermediation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C6DA41-658F-C56A-ABB9-396E5119D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9" y="6114954"/>
            <a:ext cx="9480731" cy="365125"/>
          </a:xfrm>
        </p:spPr>
        <p:txBody>
          <a:bodyPr/>
          <a:lstStyle/>
          <a:p>
            <a:r>
              <a:rPr lang="en-GB" dirty="0"/>
              <a:t>Water, Sanitation, and Hygiene Finance 2: The role of finance intermediaries - blended finance for sanitation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F0B5B-B890-1B02-FA13-9420B8D51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Enabling Environment Factors</a:t>
            </a:r>
          </a:p>
          <a:p>
            <a:pPr lvl="1"/>
            <a:r>
              <a:rPr lang="en-US" dirty="0">
                <a:sym typeface="Arial"/>
              </a:rPr>
              <a:t>Widespread informality of the SSPs (over 80% in Senegal) </a:t>
            </a:r>
          </a:p>
          <a:p>
            <a:pPr lvl="1"/>
            <a:r>
              <a:rPr lang="en-US" dirty="0">
                <a:sym typeface="Arial"/>
              </a:rPr>
              <a:t>Public focus on sewerage and limited focus on onsite sanitation</a:t>
            </a:r>
          </a:p>
          <a:p>
            <a:pPr lvl="1"/>
            <a:endParaRPr lang="en-US" dirty="0">
              <a:sym typeface="Arial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en-US" sz="2200" b="1" dirty="0"/>
              <a:t>Technical Factors</a:t>
            </a:r>
          </a:p>
          <a:p>
            <a:pPr lvl="1"/>
            <a:r>
              <a:rPr lang="en-US" dirty="0">
                <a:sym typeface="Arial"/>
              </a:rPr>
              <a:t>Weak management systems </a:t>
            </a:r>
          </a:p>
          <a:p>
            <a:pPr lvl="1"/>
            <a:r>
              <a:rPr lang="en-US" dirty="0">
                <a:sym typeface="Arial"/>
              </a:rPr>
              <a:t>Use of old exhauster trucks </a:t>
            </a:r>
          </a:p>
          <a:p>
            <a:pPr lvl="1"/>
            <a:endParaRPr lang="en-US" dirty="0">
              <a:sym typeface="Arial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en-US" sz="2200" b="1" dirty="0">
                <a:sym typeface="Arial"/>
              </a:rPr>
              <a:t>Financial Factors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ym typeface="Arial"/>
              </a:rPr>
              <a:t>Poor financial management and low creditworthiness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ym typeface="Arial"/>
              </a:rPr>
              <a:t>Financial institutions unfamiliarity with the sanitation sector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116A4D-C636-3E2E-61E7-AB163F4D8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723" y="6114954"/>
            <a:ext cx="6060861" cy="395028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Water, Sanitation, and Hygiene Finance 2: The role of finance intermediaries - blended finance for sanitation</a:t>
            </a:r>
          </a:p>
          <a:p>
            <a:endParaRPr lang="en-GB" dirty="0"/>
          </a:p>
        </p:txBody>
      </p:sp>
      <p:pic>
        <p:nvPicPr>
          <p:cNvPr id="6" name="Picture Placeholder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7B1E20F-9F54-C8F7-1BAC-28BC80C7AC7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7777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5C85D-360F-9B7E-5630-56EC23E1C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Improving Creditworthiness and Technical and Financial Outlook</a:t>
            </a:r>
          </a:p>
          <a:p>
            <a:r>
              <a:rPr lang="en-US" dirty="0"/>
              <a:t>Technical Project preparation</a:t>
            </a:r>
            <a:endParaRPr lang="en-GB" dirty="0"/>
          </a:p>
          <a:p>
            <a:r>
              <a:rPr lang="en-US" dirty="0"/>
              <a:t>Financial assessments and capacity building</a:t>
            </a:r>
          </a:p>
          <a:p>
            <a:r>
              <a:rPr lang="en-US" dirty="0"/>
              <a:t>Specific financial product for truck fleet renewal (PARC)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Transaction Advisory</a:t>
            </a:r>
          </a:p>
          <a:p>
            <a:r>
              <a:rPr lang="en-US" dirty="0"/>
              <a:t>Packaging potential projects in an investor friendly manner</a:t>
            </a:r>
          </a:p>
          <a:p>
            <a:r>
              <a:rPr lang="en-US" dirty="0"/>
              <a:t>Transaction structuring and financial negotiations</a:t>
            </a:r>
          </a:p>
          <a:p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F18505A-B17A-8BC9-4762-FC2B35108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WASH-FIN’s support to SSPs </a:t>
            </a:r>
          </a:p>
        </p:txBody>
      </p:sp>
    </p:spTree>
    <p:extLst>
      <p:ext uri="{BB962C8B-B14F-4D97-AF65-F5344CB8AC3E}">
        <p14:creationId xmlns:p14="http://schemas.microsoft.com/office/powerpoint/2010/main" val="25191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1422A26-1606-10B5-D2ED-E721E92DC0F1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1" r="16201"/>
          <a:stretch/>
        </p:blipFill>
        <p:spPr>
          <a:xfrm>
            <a:off x="361273" y="620376"/>
            <a:ext cx="2253440" cy="2223186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878149AF-C59E-E0E3-09AE-8EA537902BD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9" b="11859"/>
          <a:stretch/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2F506D0E-5042-BE60-3F59-125DF1AA482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5128"/>
          <a:stretch/>
        </p:blipFill>
        <p:spPr/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6A33C9-3007-4BD3-F21F-C160B7CBEB20}"/>
              </a:ext>
            </a:extLst>
          </p:cNvPr>
          <p:cNvSpPr txBox="1"/>
          <p:nvPr/>
        </p:nvSpPr>
        <p:spPr>
          <a:xfrm>
            <a:off x="344302" y="78340"/>
            <a:ext cx="4805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  <a:latin typeface="Quicksand"/>
              </a:rPr>
              <a:t>Entities Supported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28F3E-1887-223A-7B5F-83A4A064A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88" y="5653668"/>
            <a:ext cx="1361689" cy="479013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E48398F-E38D-C197-4211-766DCD4D83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9"/>
          <a:stretch/>
        </p:blipFill>
        <p:spPr>
          <a:xfrm>
            <a:off x="203850" y="4856356"/>
            <a:ext cx="2129507" cy="503126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1AF4A55-54EB-B0A7-A5D7-40204CDCA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0" y="3171674"/>
            <a:ext cx="2369736" cy="51465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FC2B74A-9834-B414-2DA3-477EA5CB7C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8" y="3951039"/>
            <a:ext cx="1449750" cy="5986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A2D21D-111B-3C25-6EFC-FE8376390D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5816" y="3429000"/>
            <a:ext cx="1249411" cy="73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CE6741-61BA-41C5-B877-EC00F51F49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0063" y="4471388"/>
            <a:ext cx="2334639" cy="54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FA214-A9A1-2BFA-EBA1-9E6E09A6D8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3210" y="4270917"/>
            <a:ext cx="1627980" cy="786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C70E2-B432-3C60-2A87-1D3AE05499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92019" y="3429000"/>
            <a:ext cx="2381250" cy="762000"/>
          </a:xfrm>
          <a:prstGeom prst="rect">
            <a:avLst/>
          </a:prstGeom>
        </p:spPr>
      </p:pic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48392D36-ECBA-4AE5-F1C8-959E1B16CE5D}"/>
              </a:ext>
            </a:extLst>
          </p:cNvPr>
          <p:cNvSpPr txBox="1">
            <a:spLocks/>
          </p:cNvSpPr>
          <p:nvPr/>
        </p:nvSpPr>
        <p:spPr>
          <a:xfrm>
            <a:off x="7704108" y="2873381"/>
            <a:ext cx="5301825" cy="865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accent3"/>
                </a:solidFill>
                <a:latin typeface="Quicksan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Quicksand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Sanitation Service Providers: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36504-92AB-2DBE-D8D8-E46506B7EF3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38289" b="39489"/>
          <a:stretch/>
        </p:blipFill>
        <p:spPr>
          <a:xfrm>
            <a:off x="1255300" y="3702205"/>
            <a:ext cx="2044928" cy="454425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A031C00-5D14-4E6A-05BE-FB6255E85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104" y="2873381"/>
            <a:ext cx="3624519" cy="865909"/>
          </a:xfrm>
        </p:spPr>
        <p:txBody>
          <a:bodyPr>
            <a:normAutofit/>
          </a:bodyPr>
          <a:lstStyle/>
          <a:p>
            <a:r>
              <a:rPr lang="en-US" sz="1800" b="1" dirty="0"/>
              <a:t>Financial Institutions:</a:t>
            </a:r>
          </a:p>
        </p:txBody>
      </p:sp>
    </p:spTree>
    <p:extLst>
      <p:ext uri="{BB962C8B-B14F-4D97-AF65-F5344CB8AC3E}">
        <p14:creationId xmlns:p14="http://schemas.microsoft.com/office/powerpoint/2010/main" val="70412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truck, concrete mixer&#10;&#10;Description automatically generated">
            <a:extLst>
              <a:ext uri="{FF2B5EF4-FFF2-40B4-BE49-F238E27FC236}">
                <a16:creationId xmlns:a16="http://schemas.microsoft.com/office/drawing/2014/main" id="{7BB93840-969C-C19F-EE1F-D4AD883B26A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32F51-89AF-E4F1-5299-7FDBD6F13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WASH-FIN </a:t>
            </a:r>
            <a:br>
              <a:rPr lang="en-GB" sz="2800" dirty="0"/>
            </a:br>
            <a:r>
              <a:rPr lang="en-GB" sz="2800" dirty="0"/>
              <a:t>Intermediation Results</a:t>
            </a:r>
          </a:p>
        </p:txBody>
      </p:sp>
    </p:spTree>
    <p:extLst>
      <p:ext uri="{BB962C8B-B14F-4D97-AF65-F5344CB8AC3E}">
        <p14:creationId xmlns:p14="http://schemas.microsoft.com/office/powerpoint/2010/main" val="42472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7A9F8-C45C-B979-E652-25C0AFCA6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Quicksand"/>
                <a:cs typeface="Quire Sans"/>
              </a:rPr>
              <a:t>Results in Senegal and Kenya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A05B90C-B284-FF02-62F4-1A95B1CB83AC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3370803639"/>
              </p:ext>
            </p:extLst>
          </p:nvPr>
        </p:nvGraphicFramePr>
        <p:xfrm>
          <a:off x="4419600" y="1312863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6F6B-6DD2-878C-D87D-A94521881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Water, Sanitation, and Hygiene Finance 2: The role of finance intermediaries </a:t>
            </a:r>
            <a:br>
              <a:rPr lang="en-GB" dirty="0"/>
            </a:br>
            <a:r>
              <a:rPr lang="en-GB" dirty="0"/>
              <a:t>- blended finance for sanitation</a:t>
            </a:r>
          </a:p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2A52E-35A6-2105-8A17-E6107D5C29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51840" y="1825625"/>
            <a:ext cx="3387023" cy="3772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venir"/>
              <a:buChar char=" "/>
              <a:defRPr sz="2000" b="0" i="0" u="none" strike="noStrike" cap="none">
                <a:solidFill>
                  <a:srgbClr val="3F3F3F"/>
                </a:solidFill>
                <a:latin typeface="Avenir Next LT Pro" panose="020B0504020202020204" pitchFamily="34" charset="77"/>
                <a:ea typeface="Avenir"/>
                <a:cs typeface="Avenir"/>
                <a:sym typeface="Avenir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venir"/>
              <a:buChar char="◦"/>
              <a:defRPr sz="1800" b="0" i="0" u="none" strike="noStrike" cap="non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 eaLnBrk="1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nir"/>
              <a:buChar char="◦"/>
              <a:defRPr sz="1400" b="0" i="0" u="none" strike="noStrike" cap="non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17500" algn="l" rtl="0" eaLnBrk="1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nir"/>
              <a:buChar char="◦"/>
              <a:defRPr sz="1400" b="0" i="0" u="none" strike="noStrike" cap="non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 eaLnBrk="1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nir"/>
              <a:buChar char="◦"/>
              <a:defRPr sz="1400" b="0" i="0" u="none" strike="noStrike" cap="non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17500" algn="l" rtl="0" eaLnBrk="1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nir"/>
              <a:buChar char="◦"/>
              <a:defRPr sz="1400" b="0" i="0" u="none" strike="noStrike" cap="non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17500" algn="l" rtl="0" eaLnBrk="1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nir"/>
              <a:buChar char="◦"/>
              <a:defRPr sz="1400" b="0" i="0" u="none" strike="noStrike" cap="non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17500" algn="l" rtl="0" eaLnBrk="1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nir"/>
              <a:buChar char="◦"/>
              <a:defRPr sz="1400" b="0" i="0" u="none" strike="noStrike" cap="non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17500" algn="l" rtl="0" eaLnBrk="1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Avenir"/>
              <a:buChar char="◦"/>
              <a:defRPr sz="1400" b="0" i="0" u="none" strike="noStrike" cap="non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indent="0" algn="ctr">
              <a:spcAft>
                <a:spcPts val="1852"/>
              </a:spcAft>
              <a:buFont typeface="Avenir"/>
              <a:buNone/>
            </a:pPr>
            <a:r>
              <a:rPr lang="en-US" sz="2800" b="1" dirty="0">
                <a:solidFill>
                  <a:schemeClr val="tx1"/>
                </a:solidFill>
                <a:latin typeface="Quicksand"/>
              </a:rPr>
              <a:t>SSPs and Banks Ready for Transactions</a:t>
            </a:r>
          </a:p>
          <a:p>
            <a:pPr marL="0" indent="0" algn="ctr">
              <a:spcAft>
                <a:spcPts val="1852"/>
              </a:spcAft>
              <a:buFont typeface="Avenir"/>
              <a:buNone/>
            </a:pPr>
            <a:r>
              <a:rPr lang="en-US" sz="2800" b="1" dirty="0">
                <a:solidFill>
                  <a:schemeClr val="bg2"/>
                </a:solidFill>
                <a:latin typeface="Quicksand"/>
              </a:rPr>
              <a:t>$12.24 million raised and $20 million expected to be raised for PARC </a:t>
            </a:r>
          </a:p>
        </p:txBody>
      </p:sp>
    </p:spTree>
    <p:extLst>
      <p:ext uri="{BB962C8B-B14F-4D97-AF65-F5344CB8AC3E}">
        <p14:creationId xmlns:p14="http://schemas.microsoft.com/office/powerpoint/2010/main" val="1025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Systems Connect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s Connect" id="{FB185B88-56D3-455A-A27D-7BB1678AEFA5}" vid="{57142174-017F-4952-A8AE-583D39D2B947}"/>
    </a:ext>
  </a:extLst>
</a:theme>
</file>

<file path=ppt/theme/theme2.xml><?xml version="1.0" encoding="utf-8"?>
<a:theme xmlns:a="http://schemas.openxmlformats.org/drawingml/2006/main" name="Office Theme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9FDEED1CF3F4B9DC0D7FB7D725DAF" ma:contentTypeVersion="17" ma:contentTypeDescription="Create a new document." ma:contentTypeScope="" ma:versionID="a00065f7382228d9d3730e1fe2adf852">
  <xsd:schema xmlns:xsd="http://www.w3.org/2001/XMLSchema" xmlns:xs="http://www.w3.org/2001/XMLSchema" xmlns:p="http://schemas.microsoft.com/office/2006/metadata/properties" xmlns:ns2="7cf6d27a-a121-47a7-bb37-240d2e08ea91" xmlns:ns3="bbc718c4-94a0-4501-a8e8-70f7c8e44e11" targetNamespace="http://schemas.microsoft.com/office/2006/metadata/properties" ma:root="true" ma:fieldsID="76c43f8a2367fa9bfe0536691432201d" ns2:_="" ns3:_="">
    <xsd:import namespace="7cf6d27a-a121-47a7-bb37-240d2e08ea91"/>
    <xsd:import namespace="bbc718c4-94a0-4501-a8e8-70f7c8e44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6d27a-a121-47a7-bb37-240d2e08e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18c4-94a0-4501-a8e8-70f7c8e44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2d0e25c-88f3-40b1-ba6b-c6b79027402b}" ma:internalName="TaxCatchAll" ma:showField="CatchAllData" ma:web="bbc718c4-94a0-4501-a8e8-70f7c8e44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c718c4-94a0-4501-a8e8-70f7c8e44e11" xsi:nil="true"/>
    <lcf76f155ced4ddcb4097134ff3c332f xmlns="7cf6d27a-a121-47a7-bb37-240d2e08ea9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773CE7-6A6A-4A81-9C13-DC9C316124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FDB4A8-BF14-4C9B-81B5-CA7BE3D9D6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f6d27a-a121-47a7-bb37-240d2e08ea91"/>
    <ds:schemaRef ds:uri="bbc718c4-94a0-4501-a8e8-70f7c8e44e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BBF8C0-4232-4ED5-8C41-F237ABF6B8FF}">
  <ds:schemaRefs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b6fbeefe-375d-4748-bacd-052854ca3dbb"/>
    <ds:schemaRef ds:uri="c03326d9-42db-4383-8881-c81a6ae64c22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bbc718c4-94a0-4501-a8e8-70f7c8e44e11"/>
    <ds:schemaRef ds:uri="7cf6d27a-a121-47a7-bb37-240d2e08ea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Systems Connect</Template>
  <TotalTime>34</TotalTime>
  <Words>495</Words>
  <Application>Microsoft Office PowerPoint</Application>
  <PresentationFormat>Widescreen</PresentationFormat>
  <Paragraphs>66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Avenir</vt:lpstr>
      <vt:lpstr>Bryant Medium Italic</vt:lpstr>
      <vt:lpstr>Calibri</vt:lpstr>
      <vt:lpstr>Calibri Light</vt:lpstr>
      <vt:lpstr>Quicksand</vt:lpstr>
      <vt:lpstr>Quicksand Medium</vt:lpstr>
      <vt:lpstr>System Font Regular</vt:lpstr>
      <vt:lpstr>Systems Connect</vt:lpstr>
      <vt:lpstr>Office Theme</vt:lpstr>
      <vt:lpstr>1_Office Theme</vt:lpstr>
      <vt:lpstr>PowerPoint Presentation</vt:lpstr>
      <vt:lpstr>The role of finance intermediaries</vt:lpstr>
      <vt:lpstr>USAID’s Water, Sanitation, and Hygiene Finance 2 Activity</vt:lpstr>
      <vt:lpstr>PowerPoint Presentation</vt:lpstr>
      <vt:lpstr>Factors Necessitating Technical Assistance Intermediation </vt:lpstr>
      <vt:lpstr>WASH-FIN’s support to SSPs </vt:lpstr>
      <vt:lpstr>PowerPoint Presentation</vt:lpstr>
      <vt:lpstr>PowerPoint Presentation</vt:lpstr>
      <vt:lpstr>Results in Senegal and Kenya</vt:lpstr>
      <vt:lpstr>Requirements for  Successful Technical Assistance Intermediation </vt:lpstr>
      <vt:lpstr>Resources and more info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Dechan Dalrymple</dc:creator>
  <cp:lastModifiedBy>USER</cp:lastModifiedBy>
  <cp:revision>6</cp:revision>
  <dcterms:created xsi:type="dcterms:W3CDTF">2023-03-15T11:22:56Z</dcterms:created>
  <dcterms:modified xsi:type="dcterms:W3CDTF">2023-05-03T07:34:32Z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0x010100F5E9FDEED1CF3F4B9DC0D7FB7D725DAF</vt:lpwstr>
  </property>
  <property fmtid="{D5CDD505-2E9C-101B-9397-08002B2CF9AE}" pid="3" name="MediaServiceImageTags">
    <vt:lpwstr/>
  </property>
</Properties>
</file>