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5" r:id="rId3"/>
    <p:sldId id="292" r:id="rId4"/>
    <p:sldId id="290" r:id="rId5"/>
    <p:sldId id="291" r:id="rId6"/>
    <p:sldId id="262" r:id="rId7"/>
    <p:sldId id="256" r:id="rId8"/>
    <p:sldId id="293" r:id="rId9"/>
    <p:sldId id="289" r:id="rId10"/>
    <p:sldId id="273" r:id="rId11"/>
    <p:sldId id="28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78C22-4E94-4A60-9FDC-C07FACE2D46E}"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728842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78C22-4E94-4A60-9FDC-C07FACE2D46E}"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595810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78C22-4E94-4A60-9FDC-C07FACE2D46E}"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3382623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774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42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67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73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227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29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398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022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78C22-4E94-4A60-9FDC-C07FACE2D46E}"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3311365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90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57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000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78C22-4E94-4A60-9FDC-C07FACE2D46E}"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233029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78C22-4E94-4A60-9FDC-C07FACE2D46E}"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3277710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78C22-4E94-4A60-9FDC-C07FACE2D46E}"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3442041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78C22-4E94-4A60-9FDC-C07FACE2D46E}"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2018219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78C22-4E94-4A60-9FDC-C07FACE2D46E}"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3301149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78C22-4E94-4A60-9FDC-C07FACE2D46E}"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290696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78C22-4E94-4A60-9FDC-C07FACE2D46E}"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D81E-F548-469C-A516-DA8EA2829EE6}" type="slidenum">
              <a:rPr lang="en-US" smtClean="0"/>
              <a:t>‹#›</a:t>
            </a:fld>
            <a:endParaRPr lang="en-US"/>
          </a:p>
        </p:txBody>
      </p:sp>
    </p:spTree>
    <p:extLst>
      <p:ext uri="{BB962C8B-B14F-4D97-AF65-F5344CB8AC3E}">
        <p14:creationId xmlns:p14="http://schemas.microsoft.com/office/powerpoint/2010/main" val="1962250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78C22-4E94-4A60-9FDC-C07FACE2D46E}" type="datetimeFigureOut">
              <a:rPr lang="en-US" smtClean="0"/>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5D81E-F548-469C-A516-DA8EA2829EE6}" type="slidenum">
              <a:rPr lang="en-US" smtClean="0"/>
              <a:t>‹#›</a:t>
            </a:fld>
            <a:endParaRPr lang="en-US"/>
          </a:p>
        </p:txBody>
      </p:sp>
    </p:spTree>
    <p:extLst>
      <p:ext uri="{BB962C8B-B14F-4D97-AF65-F5344CB8AC3E}">
        <p14:creationId xmlns:p14="http://schemas.microsoft.com/office/powerpoint/2010/main" val="66028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E7C51-A8F4-4B12-87BE-35BD98A5AC1B}"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C9128-9287-43E0-8456-3ACE24B64D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8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sanitationchallenge4ghana.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1"/>
            <a:ext cx="7620000" cy="3124200"/>
          </a:xfrm>
        </p:spPr>
        <p:txBody>
          <a:bodyPr>
            <a:normAutofit fontScale="55000" lnSpcReduction="20000"/>
          </a:bodyPr>
          <a:lstStyle/>
          <a:p>
            <a:pPr marL="0" indent="0" algn="ctr">
              <a:buNone/>
            </a:pPr>
            <a:endParaRPr lang="en-US" b="1" dirty="0" smtClean="0"/>
          </a:p>
          <a:p>
            <a:pPr marL="0" indent="0" algn="ctr">
              <a:buNone/>
            </a:pPr>
            <a:r>
              <a:rPr lang="en-US" sz="5200" b="1" dirty="0" smtClean="0"/>
              <a:t>SO WHAT'S FOR LUNCH</a:t>
            </a:r>
          </a:p>
          <a:p>
            <a:pPr marL="0" indent="0" algn="ctr">
              <a:buNone/>
            </a:pPr>
            <a:r>
              <a:rPr lang="en-US" sz="5200" b="1" dirty="0" smtClean="0"/>
              <a:t> PRESENTATION ON THE SANITATION CHALLENGE FOR GHANA </a:t>
            </a:r>
            <a:endParaRPr lang="en-US" sz="5200" dirty="0" smtClean="0"/>
          </a:p>
          <a:p>
            <a:pPr marL="0" indent="0" algn="ctr">
              <a:buNone/>
            </a:pPr>
            <a:endParaRPr lang="en-US" sz="5200" dirty="0" smtClean="0"/>
          </a:p>
          <a:p>
            <a:pPr marL="0" indent="0" algn="ctr">
              <a:buNone/>
            </a:pPr>
            <a:endParaRPr lang="en-US" dirty="0"/>
          </a:p>
          <a:p>
            <a:pPr marL="0" indent="0" algn="ctr">
              <a:buNone/>
            </a:pPr>
            <a:r>
              <a:rPr lang="en-US" dirty="0" smtClean="0"/>
              <a:t>					Vida Duti</a:t>
            </a:r>
          </a:p>
          <a:p>
            <a:pPr marL="0" indent="0" algn="ctr">
              <a:buNone/>
            </a:pPr>
            <a:r>
              <a:rPr lang="en-US" dirty="0"/>
              <a:t>	</a:t>
            </a:r>
            <a:r>
              <a:rPr lang="en-US" dirty="0" smtClean="0"/>
              <a:t>				</a:t>
            </a:r>
            <a:r>
              <a:rPr lang="en-US" sz="1500" dirty="0" smtClean="0"/>
              <a:t>8</a:t>
            </a:r>
            <a:r>
              <a:rPr lang="en-US" sz="1500" baseline="30000" dirty="0" smtClean="0"/>
              <a:t>th</a:t>
            </a:r>
            <a:r>
              <a:rPr lang="en-US" sz="1500" dirty="0" smtClean="0"/>
              <a:t> November, 2016</a:t>
            </a:r>
          </a:p>
        </p:txBody>
      </p:sp>
      <p:pic>
        <p:nvPicPr>
          <p:cNvPr id="13314" name="Picture 2" descr="Sanitation Challenge for Ghana - Rewarding excellence in Urban Sani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84971"/>
            <a:ext cx="2666999" cy="112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79" y="5145811"/>
            <a:ext cx="113266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253567"/>
            <a:ext cx="2136054" cy="79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704" y="5235094"/>
            <a:ext cx="2280971" cy="784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235094"/>
            <a:ext cx="1285875" cy="90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6706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Autofit/>
          </a:bodyPr>
          <a:lstStyle/>
          <a:p>
            <a:r>
              <a:rPr lang="en-GB" sz="2800" dirty="0" smtClean="0"/>
              <a:t>PROPOSED SPECIAL CATEGORY AWARDS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939389"/>
              </p:ext>
            </p:extLst>
          </p:nvPr>
        </p:nvGraphicFramePr>
        <p:xfrm>
          <a:off x="0" y="304800"/>
          <a:ext cx="8839200" cy="6564376"/>
        </p:xfrm>
        <a:graphic>
          <a:graphicData uri="http://schemas.openxmlformats.org/drawingml/2006/table">
            <a:tbl>
              <a:tblPr firstRow="1" bandRow="1">
                <a:tableStyleId>{5C22544A-7EE6-4342-B048-85BDC9FD1C3A}</a:tableStyleId>
              </a:tblPr>
              <a:tblGrid>
                <a:gridCol w="6096000"/>
                <a:gridCol w="2743200"/>
              </a:tblGrid>
              <a:tr h="370840">
                <a:tc>
                  <a:txBody>
                    <a:bodyPr/>
                    <a:lstStyle/>
                    <a:p>
                      <a:r>
                        <a:rPr lang="en-GB" sz="1800" dirty="0" smtClean="0">
                          <a:latin typeface="+mn-lt"/>
                        </a:rPr>
                        <a:t>Final Prize</a:t>
                      </a:r>
                      <a:r>
                        <a:rPr lang="en-GB" sz="1800" baseline="0" dirty="0" smtClean="0">
                          <a:latin typeface="+mn-lt"/>
                        </a:rPr>
                        <a:t> Awards and Distribution</a:t>
                      </a:r>
                      <a:endParaRPr lang="en-GB" sz="1800" dirty="0">
                        <a:latin typeface="+mn-lt"/>
                      </a:endParaRPr>
                    </a:p>
                  </a:txBody>
                  <a:tcPr/>
                </a:tc>
                <a:tc>
                  <a:txBody>
                    <a:bodyPr/>
                    <a:lstStyle/>
                    <a:p>
                      <a:r>
                        <a:rPr lang="en-GB" sz="1800" dirty="0" smtClean="0">
                          <a:latin typeface="+mn-lt"/>
                        </a:rPr>
                        <a:t>Amount GBP</a:t>
                      </a:r>
                      <a:endParaRPr lang="en-GB" sz="1800" dirty="0">
                        <a:latin typeface="+mn-lt"/>
                      </a:endParaRPr>
                    </a:p>
                  </a:txBody>
                  <a:tcPr/>
                </a:tc>
              </a:tr>
              <a:tr h="370840">
                <a:tc>
                  <a:txBody>
                    <a:bodyPr/>
                    <a:lstStyle/>
                    <a:p>
                      <a:pPr>
                        <a:lnSpc>
                          <a:spcPct val="115000"/>
                        </a:lnSpc>
                        <a:spcAft>
                          <a:spcPts val="0"/>
                        </a:spcAft>
                      </a:pPr>
                      <a:r>
                        <a:rPr lang="en-GB" sz="1800" dirty="0">
                          <a:solidFill>
                            <a:srgbClr val="31849B"/>
                          </a:solidFill>
                          <a:effectLst/>
                          <a:latin typeface="+mn-lt"/>
                          <a:ea typeface="Times New Roman" panose="02020603050405020304" pitchFamily="18" charset="0"/>
                          <a:cs typeface="Times New Roman" panose="02020603050405020304" pitchFamily="18" charset="0"/>
                        </a:rPr>
                        <a:t>1</a:t>
                      </a:r>
                      <a:r>
                        <a:rPr lang="en-GB" sz="1800" baseline="30000" dirty="0">
                          <a:solidFill>
                            <a:srgbClr val="31849B"/>
                          </a:solidFill>
                          <a:effectLst/>
                          <a:latin typeface="+mn-lt"/>
                          <a:ea typeface="Times New Roman" panose="02020603050405020304" pitchFamily="18" charset="0"/>
                          <a:cs typeface="Times New Roman" panose="02020603050405020304" pitchFamily="18" charset="0"/>
                        </a:rPr>
                        <a:t>st</a:t>
                      </a:r>
                      <a:r>
                        <a:rPr lang="en-GB" sz="1800" dirty="0">
                          <a:solidFill>
                            <a:srgbClr val="31849B"/>
                          </a:solidFill>
                          <a:effectLst/>
                          <a:latin typeface="+mn-lt"/>
                          <a:ea typeface="Times New Roman" panose="02020603050405020304" pitchFamily="18" charset="0"/>
                          <a:cs typeface="Times New Roman" panose="02020603050405020304" pitchFamily="18" charset="0"/>
                        </a:rPr>
                        <a:t> Prize -Metro &amp; Municipal Assembly  </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dirty="0">
                          <a:solidFill>
                            <a:srgbClr val="31849B"/>
                          </a:solidFill>
                          <a:effectLst/>
                          <a:latin typeface="+mn-lt"/>
                          <a:ea typeface="Times New Roman" panose="02020603050405020304" pitchFamily="18" charset="0"/>
                          <a:cs typeface="Times New Roman" panose="02020603050405020304" pitchFamily="18" charset="0"/>
                        </a:rPr>
                        <a:t>400,000</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dirty="0" smtClean="0">
                          <a:solidFill>
                            <a:srgbClr val="31849B"/>
                          </a:solidFill>
                          <a:effectLst/>
                          <a:latin typeface="+mn-lt"/>
                          <a:ea typeface="Times New Roman" panose="02020603050405020304" pitchFamily="18" charset="0"/>
                          <a:cs typeface="Times New Roman" panose="02020603050405020304" pitchFamily="18" charset="0"/>
                        </a:rPr>
                        <a:t> </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dirty="0" smtClean="0">
                          <a:solidFill>
                            <a:srgbClr val="31849B"/>
                          </a:solidFill>
                          <a:effectLst/>
                          <a:latin typeface="+mn-lt"/>
                          <a:ea typeface="Calibri" panose="020F0502020204030204" pitchFamily="34" charset="0"/>
                          <a:cs typeface="Times New Roman" panose="02020603050405020304" pitchFamily="18" charset="0"/>
                        </a:rPr>
                        <a:t>-</a:t>
                      </a:r>
                      <a:endParaRPr lang="en-GB" sz="1800" b="1"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dirty="0" smtClean="0">
                          <a:solidFill>
                            <a:srgbClr val="31849B"/>
                          </a:solidFill>
                          <a:effectLst/>
                          <a:latin typeface="+mn-lt"/>
                          <a:ea typeface="Times New Roman" panose="02020603050405020304" pitchFamily="18" charset="0"/>
                          <a:cs typeface="Times New Roman" panose="02020603050405020304" pitchFamily="18" charset="0"/>
                        </a:rPr>
                        <a:t>-</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i="1" dirty="0">
                          <a:solidFill>
                            <a:srgbClr val="4F81BD"/>
                          </a:solidFill>
                          <a:effectLst/>
                          <a:latin typeface="+mn-lt"/>
                          <a:ea typeface="Times New Roman" panose="02020603050405020304" pitchFamily="18" charset="0"/>
                          <a:cs typeface="Times New Roman" panose="02020603050405020304" pitchFamily="18" charset="0"/>
                        </a:rPr>
                        <a:t>1</a:t>
                      </a:r>
                      <a:r>
                        <a:rPr lang="en-GB" sz="1800" i="1" baseline="30000" dirty="0">
                          <a:solidFill>
                            <a:srgbClr val="4F81BD"/>
                          </a:solidFill>
                          <a:effectLst/>
                          <a:latin typeface="+mn-lt"/>
                          <a:ea typeface="Times New Roman" panose="02020603050405020304" pitchFamily="18" charset="0"/>
                          <a:cs typeface="Times New Roman" panose="02020603050405020304" pitchFamily="18" charset="0"/>
                        </a:rPr>
                        <a:t>st</a:t>
                      </a:r>
                      <a:r>
                        <a:rPr lang="en-GB" sz="1800" i="1" dirty="0">
                          <a:solidFill>
                            <a:srgbClr val="4F81BD"/>
                          </a:solidFill>
                          <a:effectLst/>
                          <a:latin typeface="+mn-lt"/>
                          <a:ea typeface="Times New Roman" panose="02020603050405020304" pitchFamily="18" charset="0"/>
                          <a:cs typeface="Times New Roman" panose="02020603050405020304" pitchFamily="18" charset="0"/>
                        </a:rPr>
                        <a:t> Prize –Districts</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i="1">
                          <a:solidFill>
                            <a:srgbClr val="4F81BD"/>
                          </a:solidFill>
                          <a:effectLst/>
                          <a:latin typeface="+mn-lt"/>
                          <a:ea typeface="Times New Roman" panose="02020603050405020304" pitchFamily="18" charset="0"/>
                          <a:cs typeface="Times New Roman" panose="02020603050405020304" pitchFamily="18" charset="0"/>
                        </a:rPr>
                        <a:t>285,000</a:t>
                      </a:r>
                      <a:endParaRPr lang="en-GB" sz="180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i="1" dirty="0" smtClean="0">
                          <a:solidFill>
                            <a:srgbClr val="31849B"/>
                          </a:solidFill>
                          <a:effectLst/>
                          <a:latin typeface="+mn-lt"/>
                          <a:ea typeface="Times New Roman" panose="02020603050405020304" pitchFamily="18" charset="0"/>
                          <a:cs typeface="Times New Roman" panose="02020603050405020304" pitchFamily="18" charset="0"/>
                        </a:rPr>
                        <a:t>-</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i="1" dirty="0" smtClean="0">
                          <a:solidFill>
                            <a:srgbClr val="31849B"/>
                          </a:solidFill>
                          <a:effectLst/>
                          <a:latin typeface="+mn-lt"/>
                          <a:ea typeface="Times New Roman" panose="02020603050405020304" pitchFamily="18" charset="0"/>
                          <a:cs typeface="Times New Roman" panose="02020603050405020304" pitchFamily="18" charset="0"/>
                        </a:rPr>
                        <a:t> </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i="1" dirty="0" smtClean="0">
                          <a:solidFill>
                            <a:srgbClr val="31849B"/>
                          </a:solidFill>
                          <a:effectLst/>
                          <a:latin typeface="+mn-lt"/>
                          <a:ea typeface="Times New Roman" panose="02020603050405020304" pitchFamily="18" charset="0"/>
                          <a:cs typeface="Times New Roman" panose="02020603050405020304" pitchFamily="18" charset="0"/>
                        </a:rPr>
                        <a:t>-</a:t>
                      </a: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endParaRPr lang="en-GB" sz="1800" dirty="0">
                        <a:solidFill>
                          <a:srgbClr val="31849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endParaRPr lang="en-GB" sz="1800" b="1" i="1" dirty="0" smtClean="0">
                        <a:solidFill>
                          <a:srgbClr val="31849B"/>
                        </a:solidFill>
                        <a:effectLst/>
                        <a:latin typeface="+mn-lt"/>
                        <a:ea typeface="Times New Roman" panose="02020603050405020304" pitchFamily="18"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b="1" dirty="0">
                          <a:solidFill>
                            <a:srgbClr val="31849B"/>
                          </a:solidFill>
                          <a:effectLst/>
                          <a:latin typeface="Futura Std Book"/>
                          <a:ea typeface="Times New Roman" panose="02020603050405020304" pitchFamily="18" charset="0"/>
                          <a:cs typeface="Times New Roman" panose="02020603050405020304" pitchFamily="18" charset="0"/>
                        </a:rPr>
                        <a:t>3.  Special Category –Recognition Awards (@30,000)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dirty="0">
                          <a:solidFill>
                            <a:srgbClr val="31849B"/>
                          </a:solidFill>
                          <a:effectLst/>
                          <a:latin typeface="Futura Std Book"/>
                          <a:ea typeface="Times New Roman" panose="02020603050405020304" pitchFamily="18" charset="0"/>
                          <a:cs typeface="Times New Roman" panose="02020603050405020304" pitchFamily="18" charset="0"/>
                        </a:rPr>
                        <a:t>Amount GBP</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dirty="0">
                          <a:solidFill>
                            <a:srgbClr val="31849B"/>
                          </a:solidFill>
                          <a:effectLst/>
                          <a:latin typeface="Futura Std Book"/>
                          <a:ea typeface="Times New Roman" panose="02020603050405020304" pitchFamily="18" charset="0"/>
                          <a:cs typeface="Times New Roman" panose="02020603050405020304" pitchFamily="18" charset="0"/>
                        </a:rPr>
                        <a:t>Best Business and service delivery model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smtClean="0"/>
                        <a:t>                                                -</a:t>
                      </a:r>
                      <a:endParaRPr lang="en-US" dirty="0"/>
                    </a:p>
                  </a:txBody>
                  <a:tcPr marL="68580" marR="68580" marT="0" marB="0"/>
                </a:tc>
              </a:tr>
              <a:tr h="370840">
                <a:tc>
                  <a:txBody>
                    <a:bodyPr/>
                    <a:lstStyle/>
                    <a:p>
                      <a:pPr>
                        <a:lnSpc>
                          <a:spcPct val="115000"/>
                        </a:lnSpc>
                        <a:spcAft>
                          <a:spcPts val="0"/>
                        </a:spcAft>
                      </a:pPr>
                      <a:r>
                        <a:rPr lang="en-GB" sz="1800" dirty="0">
                          <a:solidFill>
                            <a:srgbClr val="31849B"/>
                          </a:solidFill>
                          <a:effectLst/>
                          <a:latin typeface="Futura Std Book"/>
                          <a:ea typeface="Times New Roman" panose="02020603050405020304" pitchFamily="18" charset="0"/>
                          <a:cs typeface="Times New Roman" panose="02020603050405020304" pitchFamily="18" charset="0"/>
                        </a:rPr>
                        <a:t>Setting standards through influencing partnerships in sanitation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smtClean="0"/>
                        <a:t>                                                -</a:t>
                      </a:r>
                      <a:endParaRPr lang="en-US" dirty="0"/>
                    </a:p>
                  </a:txBody>
                  <a:tcPr marL="68580" marR="68580" marT="0" marB="0"/>
                </a:tc>
              </a:tr>
              <a:tr h="370840">
                <a:tc>
                  <a:txBody>
                    <a:bodyPr/>
                    <a:lstStyle/>
                    <a:p>
                      <a:pPr>
                        <a:lnSpc>
                          <a:spcPct val="115000"/>
                        </a:lnSpc>
                        <a:spcAft>
                          <a:spcPts val="0"/>
                        </a:spcAft>
                      </a:pPr>
                      <a:r>
                        <a:rPr lang="en-GB" sz="1800" dirty="0">
                          <a:solidFill>
                            <a:srgbClr val="31849B"/>
                          </a:solidFill>
                          <a:effectLst/>
                          <a:latin typeface="Futura Std Book"/>
                          <a:ea typeface="Times New Roman" panose="02020603050405020304" pitchFamily="18" charset="0"/>
                          <a:cs typeface="Times New Roman" panose="02020603050405020304" pitchFamily="18" charset="0"/>
                        </a:rPr>
                        <a:t>Local innovation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smtClean="0"/>
                        <a:t>                                                -</a:t>
                      </a:r>
                      <a:endParaRPr lang="en-US" dirty="0"/>
                    </a:p>
                  </a:txBody>
                  <a:tcPr marL="68580" marR="68580" marT="0" marB="0"/>
                </a:tc>
              </a:tr>
              <a:tr h="370840">
                <a:tc>
                  <a:txBody>
                    <a:bodyPr/>
                    <a:lstStyle/>
                    <a:p>
                      <a:pPr>
                        <a:lnSpc>
                          <a:spcPct val="115000"/>
                        </a:lnSpc>
                        <a:spcAft>
                          <a:spcPts val="0"/>
                        </a:spcAft>
                      </a:pPr>
                      <a:r>
                        <a:rPr lang="en-GB" sz="1800">
                          <a:solidFill>
                            <a:srgbClr val="31849B"/>
                          </a:solidFill>
                          <a:effectLst/>
                          <a:latin typeface="Futura Std Book"/>
                          <a:ea typeface="Times New Roman" panose="02020603050405020304" pitchFamily="18" charset="0"/>
                          <a:cs typeface="Times New Roman" panose="02020603050405020304" pitchFamily="18" charset="0"/>
                        </a:rPr>
                        <a:t>Awareness creation</a:t>
                      </a:r>
                      <a:endParaRPr lang="en-GB" sz="18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smtClean="0"/>
                        <a:t>                                                -</a:t>
                      </a:r>
                      <a:endParaRPr lang="en-US" dirty="0"/>
                    </a:p>
                  </a:txBody>
                  <a:tcPr marL="68580" marR="68580" marT="0" marB="0"/>
                </a:tc>
              </a:tr>
              <a:tr h="370840">
                <a:tc>
                  <a:txBody>
                    <a:bodyPr/>
                    <a:lstStyle/>
                    <a:p>
                      <a:pPr>
                        <a:lnSpc>
                          <a:spcPct val="115000"/>
                        </a:lnSpc>
                        <a:spcAft>
                          <a:spcPts val="0"/>
                        </a:spcAft>
                      </a:pPr>
                      <a:r>
                        <a:rPr lang="en-GB" sz="1800">
                          <a:solidFill>
                            <a:srgbClr val="31849B"/>
                          </a:solidFill>
                          <a:effectLst/>
                          <a:latin typeface="Futura Std Book"/>
                          <a:ea typeface="Times New Roman" panose="02020603050405020304" pitchFamily="18" charset="0"/>
                          <a:cs typeface="Times New Roman" panose="02020603050405020304" pitchFamily="18" charset="0"/>
                        </a:rPr>
                        <a:t>Networks and partnerships </a:t>
                      </a:r>
                      <a:endParaRPr lang="en-GB" sz="18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smtClean="0"/>
                        <a:t>                                                -</a:t>
                      </a:r>
                      <a:endParaRPr lang="en-US" dirty="0"/>
                    </a:p>
                  </a:txBody>
                  <a:tcPr marL="68580" marR="68580" marT="0" marB="0"/>
                </a:tc>
              </a:tr>
              <a:tr h="370840">
                <a:tc>
                  <a:txBody>
                    <a:bodyPr/>
                    <a:lstStyle/>
                    <a:p>
                      <a:pPr>
                        <a:lnSpc>
                          <a:spcPct val="115000"/>
                        </a:lnSpc>
                        <a:spcAft>
                          <a:spcPts val="0"/>
                        </a:spcAft>
                      </a:pPr>
                      <a:r>
                        <a:rPr lang="en-GB" sz="1800">
                          <a:solidFill>
                            <a:srgbClr val="31849B"/>
                          </a:solidFill>
                          <a:effectLst/>
                          <a:latin typeface="Futura Std Book"/>
                          <a:ea typeface="Times New Roman" panose="02020603050405020304" pitchFamily="18" charset="0"/>
                          <a:cs typeface="Times New Roman" panose="02020603050405020304" pitchFamily="18" charset="0"/>
                        </a:rPr>
                        <a:t>MLGRD-Policy influencing for sustainability </a:t>
                      </a:r>
                      <a:endParaRPr lang="en-GB" sz="18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dirty="0" smtClean="0">
                          <a:solidFill>
                            <a:srgbClr val="31849B"/>
                          </a:solidFill>
                          <a:effectLst/>
                          <a:latin typeface="Futura Std Book"/>
                          <a:ea typeface="Times New Roman" panose="02020603050405020304" pitchFamily="18" charset="0"/>
                          <a:cs typeface="Times New Roman" panose="02020603050405020304" pitchFamily="18" charset="0"/>
                        </a:rPr>
                        <a:t>Plaque</a:t>
                      </a:r>
                      <a:r>
                        <a:rPr lang="en-GB" sz="1800" baseline="0" dirty="0" smtClean="0">
                          <a:solidFill>
                            <a:srgbClr val="31849B"/>
                          </a:solidFill>
                          <a:effectLst/>
                          <a:latin typeface="Futura Std Book"/>
                          <a:ea typeface="Times New Roman" panose="02020603050405020304" pitchFamily="18" charset="0"/>
                          <a:cs typeface="Times New Roman" panose="02020603050405020304" pitchFamily="18" charset="0"/>
                        </a:rPr>
                        <a:t> </a:t>
                      </a:r>
                      <a:r>
                        <a:rPr lang="en-GB" sz="1800" dirty="0" smtClean="0">
                          <a:solidFill>
                            <a:srgbClr val="31849B"/>
                          </a:solidFill>
                          <a:effectLst/>
                          <a:latin typeface="Futura Std Book"/>
                          <a:ea typeface="Times New Roman" panose="02020603050405020304" pitchFamily="18" charset="0"/>
                          <a:cs typeface="Times New Roman" panose="02020603050405020304" pitchFamily="18" charset="0"/>
                        </a:rPr>
                        <a:t>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0"/>
                        </a:spcAft>
                      </a:pPr>
                      <a:r>
                        <a:rPr lang="en-GB" sz="1800" b="1" dirty="0">
                          <a:solidFill>
                            <a:srgbClr val="31849B"/>
                          </a:solidFill>
                          <a:effectLst/>
                          <a:latin typeface="Futura Std Book"/>
                          <a:ea typeface="Times New Roman" panose="02020603050405020304" pitchFamily="18" charset="0"/>
                          <a:cs typeface="Times New Roman" panose="02020603050405020304" pitchFamily="18" charset="0"/>
                        </a:rPr>
                        <a:t>Grand Total </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1800" b="1" dirty="0">
                          <a:solidFill>
                            <a:srgbClr val="31849B"/>
                          </a:solidFill>
                          <a:effectLst/>
                          <a:latin typeface="Futura Std Book"/>
                          <a:ea typeface="Times New Roman" panose="02020603050405020304" pitchFamily="18" charset="0"/>
                          <a:cs typeface="Times New Roman" panose="02020603050405020304" pitchFamily="18" charset="0"/>
                        </a:rPr>
                        <a:t>1,285,000</a:t>
                      </a:r>
                      <a:endParaRPr lang="en-GB" sz="18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133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REWARDING EXCELLENCE IN URBAN LIQUID WASTE MANAGEMENT</a:t>
            </a:r>
            <a:endParaRPr lang="en-GB" sz="28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396" y="1600200"/>
            <a:ext cx="8057208" cy="4525963"/>
          </a:xfrm>
        </p:spPr>
      </p:pic>
    </p:spTree>
    <p:extLst>
      <p:ext uri="{BB962C8B-B14F-4D97-AF65-F5344CB8AC3E}">
        <p14:creationId xmlns:p14="http://schemas.microsoft.com/office/powerpoint/2010/main" val="3702908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SANITATION CHALLENGE FOR GHANA </a:t>
            </a:r>
            <a:endParaRPr lang="en-GB" sz="2800" dirty="0"/>
          </a:p>
        </p:txBody>
      </p:sp>
      <p:sp>
        <p:nvSpPr>
          <p:cNvPr id="3" name="Content Placeholder 2"/>
          <p:cNvSpPr>
            <a:spLocks noGrp="1"/>
          </p:cNvSpPr>
          <p:nvPr>
            <p:ph idx="1"/>
          </p:nvPr>
        </p:nvSpPr>
        <p:spPr/>
        <p:txBody>
          <a:bodyPr>
            <a:noAutofit/>
          </a:bodyPr>
          <a:lstStyle/>
          <a:p>
            <a:r>
              <a:rPr lang="en-GB" sz="1800" dirty="0" smtClean="0"/>
              <a:t>An </a:t>
            </a:r>
            <a:r>
              <a:rPr lang="en-GB" sz="1800" dirty="0"/>
              <a:t>innovation programme </a:t>
            </a:r>
            <a:r>
              <a:rPr lang="en-GB" sz="1800" dirty="0" smtClean="0"/>
              <a:t>to motivate MMDAs </a:t>
            </a:r>
            <a:r>
              <a:rPr lang="en-GB" sz="1800" dirty="0"/>
              <a:t>to team up with their citizens, innovators and solvers to design and then implement their own liquid waste management strategies </a:t>
            </a:r>
            <a:endParaRPr lang="en-GB" sz="1800" dirty="0" smtClean="0"/>
          </a:p>
          <a:p>
            <a:r>
              <a:rPr lang="en-GB" sz="1800" dirty="0" smtClean="0"/>
              <a:t>Aims to </a:t>
            </a:r>
            <a:r>
              <a:rPr lang="en-GB" sz="1800" dirty="0"/>
              <a:t>bring about transformational change to poor households in urban centres, through the use of a set of inducement </a:t>
            </a:r>
            <a:r>
              <a:rPr lang="en-GB" sz="1800" dirty="0" smtClean="0"/>
              <a:t>prize competitions.</a:t>
            </a:r>
          </a:p>
          <a:p>
            <a:pPr marL="0" indent="0">
              <a:buNone/>
            </a:pPr>
            <a:r>
              <a:rPr lang="en-GB" sz="1800" dirty="0" smtClean="0"/>
              <a:t>(</a:t>
            </a:r>
            <a:r>
              <a:rPr lang="en-GB" sz="1800" u="sng" dirty="0" smtClean="0">
                <a:hlinkClick r:id="rId2"/>
              </a:rPr>
              <a:t>http</a:t>
            </a:r>
            <a:r>
              <a:rPr lang="en-GB" sz="1800" u="sng" dirty="0">
                <a:hlinkClick r:id="rId2"/>
              </a:rPr>
              <a:t>://www.sanitationchallenge4ghana.org</a:t>
            </a:r>
            <a:r>
              <a:rPr lang="en-GB" sz="1800" dirty="0"/>
              <a:t>). </a:t>
            </a:r>
            <a:endParaRPr lang="en-GB" sz="1800" dirty="0" smtClean="0"/>
          </a:p>
          <a:p>
            <a:r>
              <a:rPr lang="en-GB" sz="1800" dirty="0"/>
              <a:t>T</a:t>
            </a:r>
            <a:r>
              <a:rPr lang="en-GB" sz="1800" dirty="0" smtClean="0"/>
              <a:t>argeted </a:t>
            </a:r>
            <a:r>
              <a:rPr lang="en-GB" sz="1800" dirty="0"/>
              <a:t>at MMDAs that have at least one population centre of over 15,000 people. </a:t>
            </a:r>
            <a:endParaRPr lang="en-GB" sz="1800" dirty="0" smtClean="0"/>
          </a:p>
          <a:p>
            <a:r>
              <a:rPr lang="en-GB" sz="1800" dirty="0" smtClean="0"/>
              <a:t>Part </a:t>
            </a:r>
            <a:r>
              <a:rPr lang="en-GB" sz="1800" dirty="0"/>
              <a:t>of a large action research programme called Ideas to Impact, which aims to test the applicability and effectiveness of innovation prizes for addressing critical development challenges in climate change adaptation, energy access, and water and sanitation for the world’s poorest people or low-income households</a:t>
            </a:r>
            <a:r>
              <a:rPr lang="en-GB" sz="1800" dirty="0" smtClean="0"/>
              <a:t>.</a:t>
            </a:r>
          </a:p>
          <a:p>
            <a:r>
              <a:rPr lang="en-GB" sz="1800" dirty="0" smtClean="0"/>
              <a:t> </a:t>
            </a:r>
            <a:r>
              <a:rPr lang="en-GB" sz="1800" dirty="0"/>
              <a:t>Ideas to Impact  is managed by a consortium led by IMC Worldwide and runs over five years in these three sectors with a total prize purse of GBP 7.5 million and is currently running in Ghana, Kenya and Nepal. </a:t>
            </a:r>
            <a:endParaRPr lang="en-GB" sz="1800" dirty="0" smtClean="0"/>
          </a:p>
          <a:p>
            <a:r>
              <a:rPr lang="en-GB" sz="1800" b="1" dirty="0" smtClean="0"/>
              <a:t>The </a:t>
            </a:r>
            <a:r>
              <a:rPr lang="en-GB" sz="1800" b="1" dirty="0"/>
              <a:t>prize purse of the Sanitation Challenge for Ghana is GBP 1.43 million</a:t>
            </a:r>
            <a:r>
              <a:rPr lang="en-GB" sz="1800" b="1" dirty="0" smtClean="0"/>
              <a:t>.</a:t>
            </a:r>
          </a:p>
          <a:p>
            <a:pPr marL="0" indent="0">
              <a:buNone/>
            </a:pPr>
            <a:endParaRPr lang="en-GB" sz="1800" b="1" dirty="0"/>
          </a:p>
          <a:p>
            <a:endParaRPr lang="en-GB" sz="1800" dirty="0"/>
          </a:p>
        </p:txBody>
      </p:sp>
    </p:spTree>
    <p:extLst>
      <p:ext uri="{BB962C8B-B14F-4D97-AF65-F5344CB8AC3E}">
        <p14:creationId xmlns:p14="http://schemas.microsoft.com/office/powerpoint/2010/main" val="3931853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39" y="242793"/>
            <a:ext cx="8229600" cy="976408"/>
          </a:xfrm>
        </p:spPr>
        <p:txBody>
          <a:bodyPr>
            <a:normAutofit/>
          </a:bodyPr>
          <a:lstStyle/>
          <a:p>
            <a:r>
              <a:rPr lang="en-GB" sz="2800" dirty="0" smtClean="0"/>
              <a:t>THE CHALLENGE –THE GAME CHANGER</a:t>
            </a:r>
            <a:endParaRPr lang="en-GB" sz="2800" dirty="0"/>
          </a:p>
        </p:txBody>
      </p:sp>
      <p:sp>
        <p:nvSpPr>
          <p:cNvPr id="3" name="Content Placeholder 2"/>
          <p:cNvSpPr>
            <a:spLocks noGrp="1"/>
          </p:cNvSpPr>
          <p:nvPr>
            <p:ph idx="1"/>
          </p:nvPr>
        </p:nvSpPr>
        <p:spPr>
          <a:xfrm>
            <a:off x="449239" y="1295400"/>
            <a:ext cx="8229600" cy="4692556"/>
          </a:xfrm>
        </p:spPr>
        <p:txBody>
          <a:bodyPr>
            <a:noAutofit/>
          </a:bodyPr>
          <a:lstStyle/>
          <a:p>
            <a:pPr marL="0" indent="0">
              <a:buNone/>
            </a:pPr>
            <a:r>
              <a:rPr lang="en-GB" sz="1800" dirty="0"/>
              <a:t>M</a:t>
            </a:r>
            <a:r>
              <a:rPr lang="en-GB" sz="1800" dirty="0" smtClean="0"/>
              <a:t>otivate </a:t>
            </a:r>
            <a:r>
              <a:rPr lang="en-GB" sz="1800" dirty="0"/>
              <a:t>MMDAs to:</a:t>
            </a:r>
          </a:p>
          <a:p>
            <a:pPr lvl="0"/>
            <a:r>
              <a:rPr lang="en-GB" sz="1800" b="1" dirty="0"/>
              <a:t>Take </a:t>
            </a:r>
            <a:r>
              <a:rPr lang="en-GB" sz="1800" b="1" dirty="0" smtClean="0"/>
              <a:t>leadership</a:t>
            </a:r>
            <a:r>
              <a:rPr lang="en-GB" sz="1800" dirty="0" smtClean="0"/>
              <a:t>  and make </a:t>
            </a:r>
            <a:r>
              <a:rPr lang="en-GB" sz="1800" dirty="0"/>
              <a:t>urban sanitation </a:t>
            </a:r>
            <a:r>
              <a:rPr lang="en-GB" sz="1800" b="1" dirty="0"/>
              <a:t>a political priority for Chief </a:t>
            </a:r>
            <a:r>
              <a:rPr lang="en-GB" sz="1800" b="1" dirty="0" smtClean="0"/>
              <a:t>Executives</a:t>
            </a:r>
            <a:endParaRPr lang="en-GB" sz="1800" dirty="0"/>
          </a:p>
          <a:p>
            <a:pPr lvl="0"/>
            <a:r>
              <a:rPr lang="en-GB" sz="1800" b="1" dirty="0"/>
              <a:t>Use innovative approaches</a:t>
            </a:r>
            <a:r>
              <a:rPr lang="en-GB" sz="1800" dirty="0"/>
              <a:t> to transform and </a:t>
            </a:r>
            <a:r>
              <a:rPr lang="en-GB" sz="1800" dirty="0" smtClean="0"/>
              <a:t>improve </a:t>
            </a:r>
            <a:r>
              <a:rPr lang="en-GB" sz="1800" dirty="0"/>
              <a:t>sanitation service delivery;</a:t>
            </a:r>
          </a:p>
          <a:p>
            <a:pPr lvl="0"/>
            <a:r>
              <a:rPr lang="en-GB" sz="1800" b="1" dirty="0"/>
              <a:t>Prioritise the use of existing public funding</a:t>
            </a:r>
            <a:r>
              <a:rPr lang="en-GB" sz="1800" dirty="0"/>
              <a:t> to support sanitation </a:t>
            </a:r>
            <a:r>
              <a:rPr lang="en-GB" sz="1800" dirty="0" smtClean="0"/>
              <a:t>services</a:t>
            </a:r>
            <a:endParaRPr lang="en-GB" sz="1800" dirty="0"/>
          </a:p>
          <a:p>
            <a:pPr lvl="0"/>
            <a:r>
              <a:rPr lang="en-GB" sz="1800" b="1" dirty="0"/>
              <a:t>Mobilise external donor funding for urban sanitation to equitably target and benefit the </a:t>
            </a:r>
            <a:r>
              <a:rPr lang="en-GB" sz="1800" b="1" dirty="0" smtClean="0"/>
              <a:t>poor</a:t>
            </a:r>
            <a:r>
              <a:rPr lang="en-GB" sz="1800" dirty="0"/>
              <a:t>;</a:t>
            </a:r>
          </a:p>
          <a:p>
            <a:pPr lvl="0"/>
            <a:r>
              <a:rPr lang="en-GB" sz="1800" b="1" dirty="0"/>
              <a:t>Enable private sector financing, particularly for household sanitation and sanitation businesses</a:t>
            </a:r>
            <a:r>
              <a:rPr lang="en-GB" sz="1800" dirty="0" smtClean="0"/>
              <a:t>;</a:t>
            </a:r>
          </a:p>
          <a:p>
            <a:pPr lvl="0"/>
            <a:r>
              <a:rPr lang="en-GB" sz="1800" b="1" dirty="0" smtClean="0"/>
              <a:t>Partner </a:t>
            </a:r>
            <a:r>
              <a:rPr lang="en-GB" sz="1800" b="1" dirty="0"/>
              <a:t>with civil society, academia, NGOs, and innovators</a:t>
            </a:r>
            <a:r>
              <a:rPr lang="en-GB" sz="1800" dirty="0"/>
              <a:t> to harmonize sanitation programme approaches </a:t>
            </a:r>
            <a:endParaRPr lang="en-GB" sz="1800" dirty="0" smtClean="0"/>
          </a:p>
          <a:p>
            <a:pPr lvl="0"/>
            <a:r>
              <a:rPr lang="en-GB" sz="1800" b="1" dirty="0" smtClean="0"/>
              <a:t>Actively </a:t>
            </a:r>
            <a:r>
              <a:rPr lang="en-GB" sz="1800" b="1" dirty="0"/>
              <a:t>engage with urban neighbourhoods and households</a:t>
            </a:r>
            <a:r>
              <a:rPr lang="en-GB" sz="1800" dirty="0"/>
              <a:t> in solving sanitation challenges</a:t>
            </a:r>
            <a:r>
              <a:rPr lang="en-GB" sz="1800" dirty="0" smtClean="0"/>
              <a:t>.</a:t>
            </a:r>
          </a:p>
          <a:p>
            <a:pPr marL="0" indent="0">
              <a:buNone/>
            </a:pPr>
            <a:r>
              <a:rPr lang="en-US" sz="1800" b="1" i="1" dirty="0"/>
              <a:t>A KEY SUCCESS FACTOR FOR THE PRIZE WILL BE FUNDING BEING MADE AVAILABLE BY MMDAS OR FROM OTHER SOURCES FOR IMPLEMENTING CITY-WIDE LIQUID WASTE MANAGEMENT STRATEGIES AND SUSTAINING SANITATION SERVICE DELIVERY PROGRAMMES.</a:t>
            </a:r>
            <a:r>
              <a:rPr lang="en-US" sz="1800" dirty="0"/>
              <a:t> </a:t>
            </a:r>
          </a:p>
          <a:p>
            <a:pPr lvl="0"/>
            <a:endParaRPr lang="en-GB" sz="1800" dirty="0"/>
          </a:p>
        </p:txBody>
      </p:sp>
    </p:spTree>
    <p:extLst>
      <p:ext uri="{BB962C8B-B14F-4D97-AF65-F5344CB8AC3E}">
        <p14:creationId xmlns:p14="http://schemas.microsoft.com/office/powerpoint/2010/main" val="4183785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29600" cy="5867400"/>
          </a:xfrm>
          <a:prstGeom prst="rect">
            <a:avLst/>
          </a:prstGeom>
          <a:noFill/>
        </p:spPr>
      </p:pic>
      <p:sp>
        <p:nvSpPr>
          <p:cNvPr id="2" name="Rectangle 1"/>
          <p:cNvSpPr/>
          <p:nvPr/>
        </p:nvSpPr>
        <p:spPr>
          <a:xfrm>
            <a:off x="152400" y="20123"/>
            <a:ext cx="8534400" cy="369332"/>
          </a:xfrm>
          <a:prstGeom prst="rect">
            <a:avLst/>
          </a:prstGeom>
        </p:spPr>
        <p:txBody>
          <a:bodyPr wrap="square">
            <a:spAutoFit/>
          </a:bodyPr>
          <a:lstStyle/>
          <a:p>
            <a:r>
              <a:rPr lang="en-GB" b="1" dirty="0"/>
              <a:t>ORGANISATIONAL STRUCTURE FOR THE SANITATION CHALLENGE FOR GHANA </a:t>
            </a:r>
            <a:endParaRPr lang="en-US" b="1" dirty="0"/>
          </a:p>
        </p:txBody>
      </p:sp>
    </p:spTree>
    <p:extLst>
      <p:ext uri="{BB962C8B-B14F-4D97-AF65-F5344CB8AC3E}">
        <p14:creationId xmlns:p14="http://schemas.microsoft.com/office/powerpoint/2010/main" val="203089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cap="small" dirty="0"/>
              <a:t>OVERVIEW OF </a:t>
            </a:r>
            <a:r>
              <a:rPr lang="en-US" sz="2800" cap="small" dirty="0" smtClean="0"/>
              <a:t>CHALENGE- STAGE 1</a:t>
            </a:r>
            <a:endParaRPr lang="en-US" sz="2800" dirty="0"/>
          </a:p>
        </p:txBody>
      </p:sp>
      <p:sp>
        <p:nvSpPr>
          <p:cNvPr id="5" name="Content Placeholder 4"/>
          <p:cNvSpPr>
            <a:spLocks noGrp="1"/>
          </p:cNvSpPr>
          <p:nvPr>
            <p:ph idx="1"/>
          </p:nvPr>
        </p:nvSpPr>
        <p:spPr>
          <a:xfrm>
            <a:off x="457200" y="1371600"/>
            <a:ext cx="8229600" cy="4754563"/>
          </a:xfrm>
        </p:spPr>
        <p:txBody>
          <a:bodyPr>
            <a:normAutofit fontScale="62500" lnSpcReduction="20000"/>
          </a:bodyPr>
          <a:lstStyle/>
          <a:p>
            <a:pPr marL="0" indent="0">
              <a:buNone/>
            </a:pPr>
            <a:r>
              <a:rPr lang="en-US" dirty="0" smtClean="0"/>
              <a:t>Ideas ( September 2015-june, 2016)</a:t>
            </a:r>
          </a:p>
          <a:p>
            <a:pPr marL="0" indent="0">
              <a:buNone/>
            </a:pPr>
            <a:r>
              <a:rPr lang="en-US" dirty="0" smtClean="0"/>
              <a:t>Development of liquid waste management strategy by MMDAS</a:t>
            </a:r>
          </a:p>
          <a:p>
            <a:pPr marL="0" indent="0">
              <a:buNone/>
            </a:pPr>
            <a:endParaRPr lang="en-US" dirty="0" smtClean="0"/>
          </a:p>
          <a:p>
            <a:pPr lvl="1"/>
            <a:r>
              <a:rPr lang="en-US" dirty="0" smtClean="0"/>
              <a:t>139 eligible MMDAS with town population of 15.000 +</a:t>
            </a:r>
          </a:p>
          <a:p>
            <a:pPr lvl="1"/>
            <a:r>
              <a:rPr lang="en-US" dirty="0" smtClean="0"/>
              <a:t>Set-up and managed helpdesk  </a:t>
            </a:r>
          </a:p>
          <a:p>
            <a:pPr lvl="1"/>
            <a:r>
              <a:rPr lang="en-US" dirty="0" smtClean="0"/>
              <a:t>Outreach to create media buzz</a:t>
            </a:r>
          </a:p>
          <a:p>
            <a:pPr lvl="1"/>
            <a:r>
              <a:rPr lang="en-US" dirty="0" smtClean="0"/>
              <a:t>Workshops for MMDAS to register intention to participate</a:t>
            </a:r>
          </a:p>
          <a:p>
            <a:pPr lvl="1"/>
            <a:r>
              <a:rPr lang="en-US" dirty="0" smtClean="0"/>
              <a:t>Inclusive partnership with the private sector and other non-state actors</a:t>
            </a:r>
          </a:p>
          <a:p>
            <a:pPr lvl="1"/>
            <a:r>
              <a:rPr lang="en-US" dirty="0" smtClean="0"/>
              <a:t>127 registered</a:t>
            </a:r>
          </a:p>
          <a:p>
            <a:pPr lvl="1"/>
            <a:r>
              <a:rPr lang="en-US" dirty="0" smtClean="0"/>
              <a:t>48 submitted liquid waste management strategies</a:t>
            </a:r>
          </a:p>
          <a:p>
            <a:pPr lvl="1"/>
            <a:r>
              <a:rPr lang="en-US" dirty="0" smtClean="0"/>
              <a:t>21 selected to participate in stage 2 and received honorary awards</a:t>
            </a:r>
          </a:p>
          <a:p>
            <a:r>
              <a:rPr lang="en-US" dirty="0" smtClean="0"/>
              <a:t>3 out of 21 received cash prizes totaling </a:t>
            </a:r>
            <a:r>
              <a:rPr lang="en-GB" dirty="0" smtClean="0"/>
              <a:t>GBP </a:t>
            </a:r>
            <a:r>
              <a:rPr lang="en-US" dirty="0" smtClean="0"/>
              <a:t>75,000.00</a:t>
            </a:r>
          </a:p>
          <a:p>
            <a:pPr>
              <a:buNone/>
            </a:pPr>
            <a:r>
              <a:rPr lang="en-US" dirty="0" smtClean="0"/>
              <a:t>		</a:t>
            </a:r>
            <a:r>
              <a:rPr lang="en-US" dirty="0" err="1" smtClean="0"/>
              <a:t>Jasikan</a:t>
            </a:r>
            <a:r>
              <a:rPr lang="en-US" dirty="0" smtClean="0"/>
              <a:t> district assembly =30,000 GBP</a:t>
            </a:r>
          </a:p>
          <a:p>
            <a:pPr>
              <a:buNone/>
            </a:pPr>
            <a:r>
              <a:rPr lang="en-US" dirty="0" smtClean="0"/>
              <a:t>		</a:t>
            </a:r>
            <a:r>
              <a:rPr lang="en-US" dirty="0" err="1" smtClean="0"/>
              <a:t>Atiwa</a:t>
            </a:r>
            <a:r>
              <a:rPr lang="en-US" dirty="0" smtClean="0"/>
              <a:t> district assembly = 25,000 GBP</a:t>
            </a:r>
          </a:p>
          <a:p>
            <a:pPr>
              <a:buNone/>
            </a:pPr>
            <a:r>
              <a:rPr lang="en-US" dirty="0" smtClean="0"/>
              <a:t>		</a:t>
            </a:r>
            <a:r>
              <a:rPr lang="en-US" dirty="0" err="1" smtClean="0"/>
              <a:t>Nanumba</a:t>
            </a:r>
            <a:r>
              <a:rPr lang="en-US" dirty="0" smtClean="0"/>
              <a:t> north district assembly =20,000</a:t>
            </a:r>
          </a:p>
          <a:p>
            <a:pPr lvl="1"/>
            <a:endParaRPr lang="en-US" cap="small" dirty="0"/>
          </a:p>
          <a:p>
            <a:pPr lvl="1"/>
            <a:endParaRPr lang="en-US" cap="small" dirty="0" smtClean="0"/>
          </a:p>
          <a:p>
            <a:endParaRPr lang="en-US" cap="small" dirty="0" smtClean="0"/>
          </a:p>
        </p:txBody>
      </p:sp>
    </p:spTree>
    <p:extLst>
      <p:ext uri="{BB962C8B-B14F-4D97-AF65-F5344CB8AC3E}">
        <p14:creationId xmlns:p14="http://schemas.microsoft.com/office/powerpoint/2010/main" val="2611486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AWARDS FOR STAGE 1</a:t>
            </a:r>
            <a:endParaRPr lang="en-GB" sz="2800" dirty="0"/>
          </a:p>
        </p:txBody>
      </p:sp>
      <p:pic>
        <p:nvPicPr>
          <p:cNvPr id="4" name="Content Placeholder 3" descr="Q:\Global\Publications - outputs\1_ACTIVE_Projects\PBr_Proposals\20160713_Sanitation_challenge_concept_note\Proposal phase II\New folder\IMG_039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7772400" cy="4800600"/>
          </a:xfrm>
          <a:prstGeom prst="rect">
            <a:avLst/>
          </a:prstGeom>
          <a:noFill/>
          <a:ln>
            <a:noFill/>
          </a:ln>
        </p:spPr>
      </p:pic>
    </p:spTree>
    <p:extLst>
      <p:ext uri="{BB962C8B-B14F-4D97-AF65-F5344CB8AC3E}">
        <p14:creationId xmlns:p14="http://schemas.microsoft.com/office/powerpoint/2010/main" val="3461712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OVERVIEW OF CHALLENGE – STAGE 2</a:t>
            </a:r>
            <a:endParaRPr lang="en-GB"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Results ( July 2016- December 2018)</a:t>
            </a:r>
          </a:p>
          <a:p>
            <a:pPr marL="0" indent="0">
              <a:buNone/>
            </a:pPr>
            <a:r>
              <a:rPr lang="en-US" dirty="0"/>
              <a:t>implementation of liquid waste strategies designed under stage 1  by MMDAs</a:t>
            </a:r>
          </a:p>
          <a:p>
            <a:pPr marL="0" indent="0">
              <a:buNone/>
            </a:pPr>
            <a:endParaRPr lang="en-US" dirty="0"/>
          </a:p>
          <a:p>
            <a:pPr lvl="1"/>
            <a:r>
              <a:rPr lang="en-US" dirty="0"/>
              <a:t>21 prequalified MMDAs from stage 1 responded to commitments to participate 2 (plans, financial, self sponsorship to event, data collection and reporting, focus on the poor)</a:t>
            </a:r>
          </a:p>
          <a:p>
            <a:pPr lvl="1"/>
            <a:r>
              <a:rPr lang="en-US" dirty="0"/>
              <a:t>17 selected to participate in stage 2 </a:t>
            </a:r>
          </a:p>
          <a:p>
            <a:pPr lvl="1"/>
            <a:r>
              <a:rPr lang="en-US" dirty="0"/>
              <a:t>Independent assessment by baseline and end line verification agent</a:t>
            </a:r>
            <a:endParaRPr lang="en-GB" dirty="0"/>
          </a:p>
          <a:p>
            <a:pPr lvl="1"/>
            <a:r>
              <a:rPr lang="en-US" dirty="0"/>
              <a:t>Learning and practice workshops</a:t>
            </a:r>
          </a:p>
          <a:p>
            <a:pPr lvl="1"/>
            <a:r>
              <a:rPr lang="en-US" dirty="0"/>
              <a:t>Media partnerships and outreach</a:t>
            </a:r>
          </a:p>
          <a:p>
            <a:pPr lvl="1"/>
            <a:r>
              <a:rPr lang="en-US" dirty="0"/>
              <a:t>Independent judging by local and international judges</a:t>
            </a:r>
          </a:p>
          <a:p>
            <a:pPr lvl="1"/>
            <a:r>
              <a:rPr lang="en-US" dirty="0"/>
              <a:t>Final Award ceremony in December, 2018</a:t>
            </a:r>
          </a:p>
          <a:p>
            <a:endParaRPr lang="en-US" cap="small" dirty="0"/>
          </a:p>
          <a:p>
            <a:endParaRPr lang="en-GB" dirty="0"/>
          </a:p>
        </p:txBody>
      </p:sp>
    </p:spTree>
    <p:extLst>
      <p:ext uri="{BB962C8B-B14F-4D97-AF65-F5344CB8AC3E}">
        <p14:creationId xmlns:p14="http://schemas.microsoft.com/office/powerpoint/2010/main" val="105460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314443"/>
            <a:ext cx="8229600" cy="487362"/>
          </a:xfrm>
        </p:spPr>
        <p:txBody>
          <a:bodyPr>
            <a:noAutofit/>
          </a:bodyPr>
          <a:lstStyle/>
          <a:p>
            <a:r>
              <a:rPr lang="en-GB" sz="2800" dirty="0"/>
              <a:t>Proposed judging criteria for Stage 2</a:t>
            </a:r>
            <a:r>
              <a:rPr lang="en-US" sz="2800" dirty="0"/>
              <a:t/>
            </a:r>
            <a:br>
              <a:rPr lang="en-US" sz="2800" dirty="0"/>
            </a:br>
            <a:endParaRPr lang="en-US" sz="2800" dirty="0"/>
          </a:p>
        </p:txBody>
      </p:sp>
      <p:sp>
        <p:nvSpPr>
          <p:cNvPr id="3" name="Content Placeholder 2"/>
          <p:cNvSpPr>
            <a:spLocks noGrp="1"/>
          </p:cNvSpPr>
          <p:nvPr>
            <p:ph idx="1"/>
          </p:nvPr>
        </p:nvSpPr>
        <p:spPr>
          <a:xfrm>
            <a:off x="457200" y="838201"/>
            <a:ext cx="8229600" cy="1447800"/>
          </a:xfrm>
        </p:spPr>
        <p:txBody>
          <a:bodyPr>
            <a:normAutofit/>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5031755"/>
              </p:ext>
            </p:extLst>
          </p:nvPr>
        </p:nvGraphicFramePr>
        <p:xfrm>
          <a:off x="457200" y="838199"/>
          <a:ext cx="8229600" cy="5981700"/>
        </p:xfrm>
        <a:graphic>
          <a:graphicData uri="http://schemas.openxmlformats.org/drawingml/2006/table">
            <a:tbl>
              <a:tblPr firstRow="1" firstCol="1" bandRow="1"/>
              <a:tblGrid>
                <a:gridCol w="6922231"/>
                <a:gridCol w="1307369"/>
              </a:tblGrid>
              <a:tr h="1087581">
                <a:tc>
                  <a:txBody>
                    <a:bodyPr/>
                    <a:lstStyle/>
                    <a:p>
                      <a:pPr marL="0" marR="0">
                        <a:lnSpc>
                          <a:spcPct val="115000"/>
                        </a:lnSpc>
                        <a:spcBef>
                          <a:spcPts val="0"/>
                        </a:spcBef>
                        <a:spcAft>
                          <a:spcPts val="0"/>
                        </a:spcAft>
                      </a:pPr>
                      <a:r>
                        <a:rPr lang="en-GB" sz="2000" b="1" dirty="0">
                          <a:solidFill>
                            <a:srgbClr val="FFFFFF"/>
                          </a:solidFill>
                          <a:effectLst/>
                          <a:latin typeface="Calibri"/>
                          <a:ea typeface="Times New Roman"/>
                          <a:cs typeface="Times New Roman"/>
                        </a:rPr>
                        <a:t>Criteria </a:t>
                      </a:r>
                      <a:endParaRPr lang="en-US" sz="20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GB" sz="2000" b="1">
                          <a:solidFill>
                            <a:srgbClr val="FFFFFF"/>
                          </a:solidFill>
                          <a:effectLst/>
                          <a:latin typeface="Calibri"/>
                          <a:ea typeface="Times New Roman"/>
                          <a:cs typeface="Times New Roman"/>
                        </a:rPr>
                        <a:t>Overall weight </a:t>
                      </a:r>
                      <a:endParaRPr lang="en-US" sz="20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43791">
                <a:tc>
                  <a:txBody>
                    <a:bodyPr/>
                    <a:lstStyle/>
                    <a:p>
                      <a:pPr marL="0" marR="0">
                        <a:lnSpc>
                          <a:spcPct val="115000"/>
                        </a:lnSpc>
                        <a:spcBef>
                          <a:spcPts val="0"/>
                        </a:spcBef>
                        <a:spcAft>
                          <a:spcPts val="0"/>
                        </a:spcAft>
                      </a:pPr>
                      <a:r>
                        <a:rPr lang="en-GB" sz="2000">
                          <a:solidFill>
                            <a:srgbClr val="000000"/>
                          </a:solidFill>
                          <a:effectLst/>
                          <a:latin typeface="Calibri"/>
                          <a:ea typeface="Times New Roman"/>
                          <a:cs typeface="Times New Roman"/>
                        </a:rPr>
                        <a:t>Consistence of results (compared to results report)</a:t>
                      </a:r>
                      <a:endParaRPr lang="en-US" sz="200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GB" sz="2000">
                          <a:solidFill>
                            <a:srgbClr val="000000"/>
                          </a:solidFill>
                          <a:effectLst/>
                          <a:latin typeface="Calibri"/>
                          <a:ea typeface="Times New Roman"/>
                          <a:cs typeface="Times New Roman"/>
                        </a:rPr>
                        <a:t>Pass/Fail</a:t>
                      </a:r>
                      <a:endParaRPr lang="en-US" sz="200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3791">
                <a:tc>
                  <a:txBody>
                    <a:bodyPr/>
                    <a:lstStyle/>
                    <a:p>
                      <a:pPr marL="0" marR="0">
                        <a:lnSpc>
                          <a:spcPct val="115000"/>
                        </a:lnSpc>
                        <a:spcBef>
                          <a:spcPts val="0"/>
                        </a:spcBef>
                        <a:spcAft>
                          <a:spcPts val="0"/>
                        </a:spcAft>
                      </a:pPr>
                      <a:r>
                        <a:rPr lang="en-GB" sz="2000">
                          <a:solidFill>
                            <a:srgbClr val="000000"/>
                          </a:solidFill>
                          <a:effectLst/>
                          <a:latin typeface="Calibri"/>
                          <a:ea typeface="Times New Roman"/>
                          <a:cs typeface="Times New Roman"/>
                        </a:rPr>
                        <a:t>Innovation </a:t>
                      </a:r>
                      <a:endParaRPr lang="en-US" sz="200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dirty="0" smtClean="0">
                          <a:solidFill>
                            <a:srgbClr val="000000"/>
                          </a:solidFill>
                          <a:effectLst/>
                          <a:latin typeface="Calibri"/>
                          <a:ea typeface="Times New Roman"/>
                          <a:cs typeface="Times New Roman"/>
                        </a:rPr>
                        <a:t>10%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3791">
                <a:tc>
                  <a:txBody>
                    <a:bodyPr/>
                    <a:lstStyle/>
                    <a:p>
                      <a:pPr marL="0" marR="0">
                        <a:lnSpc>
                          <a:spcPct val="115000"/>
                        </a:lnSpc>
                        <a:spcBef>
                          <a:spcPts val="0"/>
                        </a:spcBef>
                        <a:spcAft>
                          <a:spcPts val="0"/>
                        </a:spcAft>
                      </a:pPr>
                      <a:r>
                        <a:rPr lang="en-GB" sz="2000" dirty="0">
                          <a:solidFill>
                            <a:srgbClr val="000000"/>
                          </a:solidFill>
                          <a:effectLst/>
                          <a:latin typeface="Calibri"/>
                          <a:ea typeface="Times New Roman"/>
                          <a:cs typeface="Times New Roman"/>
                        </a:rPr>
                        <a:t>Involvement of private sector and non-state actors </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GB" sz="2000" dirty="0" smtClean="0">
                          <a:solidFill>
                            <a:srgbClr val="000000"/>
                          </a:solidFill>
                          <a:effectLst/>
                          <a:latin typeface="Calibri"/>
                          <a:ea typeface="Times New Roman"/>
                          <a:cs typeface="Times New Roman"/>
                        </a:rPr>
                        <a:t>10%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3791">
                <a:tc>
                  <a:txBody>
                    <a:bodyPr/>
                    <a:lstStyle/>
                    <a:p>
                      <a:pPr marL="0" marR="0">
                        <a:lnSpc>
                          <a:spcPct val="115000"/>
                        </a:lnSpc>
                        <a:spcBef>
                          <a:spcPts val="0"/>
                        </a:spcBef>
                        <a:spcAft>
                          <a:spcPts val="0"/>
                        </a:spcAft>
                      </a:pPr>
                      <a:r>
                        <a:rPr lang="en-GB" sz="2000">
                          <a:solidFill>
                            <a:srgbClr val="000000"/>
                          </a:solidFill>
                          <a:effectLst/>
                          <a:latin typeface="Calibri"/>
                          <a:ea typeface="Times New Roman"/>
                          <a:cs typeface="Times New Roman"/>
                        </a:rPr>
                        <a:t>Sustainability and links with strategic sector development plans</a:t>
                      </a:r>
                      <a:endParaRPr lang="en-US" sz="200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dirty="0" smtClean="0">
                          <a:solidFill>
                            <a:srgbClr val="000000"/>
                          </a:solidFill>
                          <a:effectLst/>
                          <a:latin typeface="Calibri"/>
                          <a:ea typeface="Times New Roman"/>
                          <a:cs typeface="Times New Roman"/>
                        </a:rPr>
                        <a:t>15%</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3791">
                <a:tc>
                  <a:txBody>
                    <a:bodyPr/>
                    <a:lstStyle/>
                    <a:p>
                      <a:pPr marL="0" marR="0">
                        <a:lnSpc>
                          <a:spcPct val="115000"/>
                        </a:lnSpc>
                        <a:spcBef>
                          <a:spcPts val="0"/>
                        </a:spcBef>
                        <a:spcAft>
                          <a:spcPts val="0"/>
                        </a:spcAft>
                      </a:pPr>
                      <a:r>
                        <a:rPr lang="en-GB" sz="2000">
                          <a:solidFill>
                            <a:srgbClr val="000000"/>
                          </a:solidFill>
                          <a:effectLst/>
                          <a:latin typeface="Calibri"/>
                          <a:ea typeface="Times New Roman"/>
                          <a:cs typeface="Times New Roman"/>
                        </a:rPr>
                        <a:t>Scaling – up</a:t>
                      </a:r>
                      <a:r>
                        <a:rPr lang="en-GB" sz="2000" baseline="30000">
                          <a:solidFill>
                            <a:srgbClr val="000000"/>
                          </a:solidFill>
                          <a:effectLst/>
                          <a:latin typeface="Calibri"/>
                          <a:ea typeface="Times New Roman"/>
                          <a:cs typeface="Times New Roman"/>
                        </a:rPr>
                        <a:t>1</a:t>
                      </a:r>
                      <a:endParaRPr lang="en-US" sz="200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GB" sz="2000" dirty="0" smtClean="0">
                          <a:solidFill>
                            <a:srgbClr val="000000"/>
                          </a:solidFill>
                          <a:effectLst/>
                          <a:latin typeface="Calibri"/>
                          <a:ea typeface="Times New Roman"/>
                          <a:cs typeface="Times New Roman"/>
                        </a:rPr>
                        <a:t>15%</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3791">
                <a:tc>
                  <a:txBody>
                    <a:bodyPr/>
                    <a:lstStyle/>
                    <a:p>
                      <a:pPr marL="0" marR="0">
                        <a:lnSpc>
                          <a:spcPct val="115000"/>
                        </a:lnSpc>
                        <a:spcBef>
                          <a:spcPts val="0"/>
                        </a:spcBef>
                        <a:spcAft>
                          <a:spcPts val="0"/>
                        </a:spcAft>
                      </a:pPr>
                      <a:r>
                        <a:rPr lang="en-US" sz="2000" dirty="0" smtClean="0">
                          <a:effectLst/>
                          <a:latin typeface="Calibri"/>
                          <a:ea typeface="Calibri"/>
                          <a:cs typeface="Times New Roman"/>
                        </a:rPr>
                        <a:t>Relevance of technical</a:t>
                      </a:r>
                      <a:r>
                        <a:rPr lang="en-US" sz="2000" baseline="0" dirty="0" smtClean="0">
                          <a:effectLst/>
                          <a:latin typeface="Calibri"/>
                          <a:ea typeface="Calibri"/>
                          <a:cs typeface="Times New Roman"/>
                        </a:rPr>
                        <a:t> interventions</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effectLst/>
                          <a:latin typeface="Calibri"/>
                          <a:ea typeface="Calibri"/>
                          <a:cs typeface="Times New Roman"/>
                        </a:rPr>
                        <a:t>20%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3791">
                <a:tc>
                  <a:txBody>
                    <a:bodyPr/>
                    <a:lstStyle/>
                    <a:p>
                      <a:pPr marL="0" marR="0">
                        <a:lnSpc>
                          <a:spcPct val="115000"/>
                        </a:lnSpc>
                        <a:spcBef>
                          <a:spcPts val="0"/>
                        </a:spcBef>
                        <a:spcAft>
                          <a:spcPts val="0"/>
                        </a:spcAft>
                      </a:pPr>
                      <a:r>
                        <a:rPr lang="en-GB" sz="2000" dirty="0">
                          <a:solidFill>
                            <a:srgbClr val="000000"/>
                          </a:solidFill>
                          <a:effectLst/>
                          <a:latin typeface="Calibri"/>
                          <a:ea typeface="Times New Roman"/>
                          <a:cs typeface="Times New Roman"/>
                        </a:rPr>
                        <a:t>Focus on the poor</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dirty="0">
                          <a:solidFill>
                            <a:srgbClr val="000000"/>
                          </a:solidFill>
                          <a:effectLst/>
                          <a:latin typeface="Calibri"/>
                          <a:ea typeface="Times New Roman"/>
                          <a:cs typeface="Times New Roman"/>
                        </a:rPr>
                        <a:t>20%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3791">
                <a:tc>
                  <a:txBody>
                    <a:bodyPr/>
                    <a:lstStyle/>
                    <a:p>
                      <a:pPr marL="0" marR="0">
                        <a:lnSpc>
                          <a:spcPct val="115000"/>
                        </a:lnSpc>
                        <a:spcBef>
                          <a:spcPts val="0"/>
                        </a:spcBef>
                        <a:spcAft>
                          <a:spcPts val="0"/>
                        </a:spcAft>
                      </a:pPr>
                      <a:r>
                        <a:rPr lang="en-GB" sz="2000" dirty="0">
                          <a:solidFill>
                            <a:srgbClr val="000000"/>
                          </a:solidFill>
                          <a:effectLst/>
                          <a:latin typeface="Calibri"/>
                          <a:ea typeface="Times New Roman"/>
                          <a:cs typeface="Times New Roman"/>
                        </a:rPr>
                        <a:t>Community participation</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GB" sz="2000" dirty="0">
                          <a:solidFill>
                            <a:srgbClr val="000000"/>
                          </a:solidFill>
                          <a:effectLst/>
                          <a:latin typeface="Calibri"/>
                          <a:ea typeface="Times New Roman"/>
                          <a:cs typeface="Times New Roman"/>
                        </a:rPr>
                        <a:t>10%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3791">
                <a:tc>
                  <a:txBody>
                    <a:bodyPr/>
                    <a:lstStyle/>
                    <a:p>
                      <a:pPr marL="0" marR="0">
                        <a:lnSpc>
                          <a:spcPct val="115000"/>
                        </a:lnSpc>
                        <a:spcBef>
                          <a:spcPts val="0"/>
                        </a:spcBef>
                        <a:spcAft>
                          <a:spcPts val="0"/>
                        </a:spcAft>
                      </a:pPr>
                      <a:r>
                        <a:rPr lang="en-GB" sz="2000" b="1" dirty="0">
                          <a:solidFill>
                            <a:srgbClr val="000000"/>
                          </a:solidFill>
                          <a:effectLst/>
                          <a:latin typeface="Calibri"/>
                          <a:ea typeface="Times New Roman"/>
                          <a:cs typeface="Times New Roman"/>
                        </a:rPr>
                        <a:t>Overall </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1" dirty="0">
                          <a:solidFill>
                            <a:srgbClr val="000000"/>
                          </a:solidFill>
                          <a:effectLst/>
                          <a:latin typeface="Calibri"/>
                          <a:ea typeface="Times New Roman"/>
                          <a:cs typeface="Times New Roman"/>
                        </a:rPr>
                        <a:t>100%</a:t>
                      </a:r>
                      <a:endParaRPr lang="en-US" sz="2000" dirty="0">
                        <a:effectLst/>
                        <a:latin typeface="Calibri"/>
                        <a:ea typeface="Calibri"/>
                        <a:cs typeface="Times New Roman"/>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
        <p:nvSpPr>
          <p:cNvPr id="5" name="Rectangle 4"/>
          <p:cNvSpPr/>
          <p:nvPr/>
        </p:nvSpPr>
        <p:spPr>
          <a:xfrm>
            <a:off x="1752600" y="6371669"/>
            <a:ext cx="6781800" cy="276999"/>
          </a:xfrm>
          <a:prstGeom prst="rect">
            <a:avLst/>
          </a:prstGeom>
        </p:spPr>
        <p:txBody>
          <a:bodyPr wrap="square">
            <a:spAutoFit/>
          </a:bodyPr>
          <a:lstStyle/>
          <a:p>
            <a:r>
              <a:rPr lang="en-US" sz="1200" baseline="30000" dirty="0" smtClean="0">
                <a:latin typeface="ITC Zapf Chancery" panose="03020702040403080804" pitchFamily="66" charset="0"/>
              </a:rPr>
              <a:t>1</a:t>
            </a:r>
            <a:r>
              <a:rPr lang="en-US" sz="1200" dirty="0" smtClean="0">
                <a:latin typeface="ITC Zapf Chancery" panose="03020702040403080804" pitchFamily="66" charset="0"/>
              </a:rPr>
              <a:t>Including </a:t>
            </a:r>
            <a:r>
              <a:rPr lang="en-US" sz="1200" dirty="0">
                <a:latin typeface="ITC Zapf Chancery" panose="03020702040403080804" pitchFamily="66" charset="0"/>
              </a:rPr>
              <a:t>how the services will reach the whole city and how the MMDAs are planning to use their own resources </a:t>
            </a:r>
          </a:p>
        </p:txBody>
      </p:sp>
    </p:spTree>
    <p:extLst>
      <p:ext uri="{BB962C8B-B14F-4D97-AF65-F5344CB8AC3E}">
        <p14:creationId xmlns:p14="http://schemas.microsoft.com/office/powerpoint/2010/main" val="1150537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620</TotalTime>
  <Words>689</Words>
  <Application>Microsoft Office PowerPoint</Application>
  <PresentationFormat>On-screen Show (4:3)</PresentationFormat>
  <Paragraphs>107</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REWARDING EXCELLENCE IN URBAN LIQUID WASTE MANAGEMENT</vt:lpstr>
      <vt:lpstr>THE SANITATION CHALLENGE FOR GHANA </vt:lpstr>
      <vt:lpstr>THE CHALLENGE –THE GAME CHANGER</vt:lpstr>
      <vt:lpstr>PowerPoint Presentation</vt:lpstr>
      <vt:lpstr>OVERVIEW OF CHALENGE- STAGE 1</vt:lpstr>
      <vt:lpstr>AWARDS FOR STAGE 1</vt:lpstr>
      <vt:lpstr>OVERVIEW OF CHALLENGE – STAGE 2</vt:lpstr>
      <vt:lpstr>Proposed judging criteria for Stage 2 </vt:lpstr>
      <vt:lpstr>PROPOSED SPECIAL CATEGORY AWARDS </vt:lpstr>
    </vt:vector>
  </TitlesOfParts>
  <Company>Sightsavers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STAGE 2 DESIGN</dc:title>
  <dc:creator>Maple</dc:creator>
  <cp:lastModifiedBy>Mediapc</cp:lastModifiedBy>
  <cp:revision>60</cp:revision>
  <dcterms:created xsi:type="dcterms:W3CDTF">2016-08-11T10:05:40Z</dcterms:created>
  <dcterms:modified xsi:type="dcterms:W3CDTF">2016-11-14T12:22:20Z</dcterms:modified>
</cp:coreProperties>
</file>